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3"/>
  </p:notesMasterIdLst>
  <p:sldIdLst>
    <p:sldId id="256" r:id="rId2"/>
    <p:sldId id="265" r:id="rId3"/>
    <p:sldId id="264" r:id="rId4"/>
    <p:sldId id="266" r:id="rId5"/>
    <p:sldId id="267" r:id="rId6"/>
    <p:sldId id="268" r:id="rId7"/>
    <p:sldId id="269" r:id="rId8"/>
    <p:sldId id="270" r:id="rId9"/>
    <p:sldId id="290" r:id="rId10"/>
    <p:sldId id="291" r:id="rId11"/>
    <p:sldId id="292" r:id="rId12"/>
    <p:sldId id="271" r:id="rId13"/>
    <p:sldId id="273" r:id="rId14"/>
    <p:sldId id="272" r:id="rId15"/>
    <p:sldId id="279" r:id="rId16"/>
    <p:sldId id="280" r:id="rId17"/>
    <p:sldId id="281" r:id="rId18"/>
    <p:sldId id="282" r:id="rId19"/>
    <p:sldId id="283" r:id="rId20"/>
    <p:sldId id="284" r:id="rId21"/>
    <p:sldId id="293" r:id="rId22"/>
    <p:sldId id="294" r:id="rId23"/>
    <p:sldId id="295" r:id="rId24"/>
    <p:sldId id="296" r:id="rId25"/>
    <p:sldId id="285" r:id="rId26"/>
    <p:sldId id="286" r:id="rId27"/>
    <p:sldId id="287" r:id="rId28"/>
    <p:sldId id="315" r:id="rId29"/>
    <p:sldId id="289" r:id="rId30"/>
    <p:sldId id="311" r:id="rId31"/>
    <p:sldId id="297" r:id="rId32"/>
  </p:sldIdLst>
  <p:sldSz cx="12192000" cy="6858000"/>
  <p:notesSz cx="6858000" cy="9144000"/>
  <p:embeddedFontLst>
    <p:embeddedFont>
      <p:font typeface="Aharoni" panose="02010803020104030203" pitchFamily="2" charset="-79"/>
      <p:bold r:id="rId34"/>
    </p:embeddedFont>
    <p:embeddedFont>
      <p:font typeface="Felix Titling" panose="04060505060202020A04" pitchFamily="82" charset="0"/>
      <p:regular r:id="rId35"/>
    </p:embeddedFont>
    <p:embeddedFont>
      <p:font typeface="Goudy Old Style" panose="02020502050305020303" pitchFamily="18" charset="0"/>
      <p:regular r:id="rId36"/>
      <p:bold r:id="rId37"/>
      <p:italic r:id="rId38"/>
    </p:embeddedFont>
    <p:embeddedFont>
      <p:font typeface="Gill Sans MT" panose="020B0502020104020203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3760" autoAdjust="0"/>
  </p:normalViewPr>
  <p:slideViewPr>
    <p:cSldViewPr snapToGrid="0">
      <p:cViewPr varScale="1">
        <p:scale>
          <a:sx n="64" d="100"/>
          <a:sy n="64" d="100"/>
        </p:scale>
        <p:origin x="17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473EB-C38F-4B40-B021-844DE41563DB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F68EA-43D9-4914-9C64-C5564D0A1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21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F68EA-43D9-4914-9C64-C5564D0A19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60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5ED51C8-2867-6A5E-7467-C566F8221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7FC5D87-6408-F5DA-143A-4DA7C44E3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75132C4-AF40-FFC8-34CD-9DD1B2DAB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B6C39D3-8776-C4C1-EAF9-0FBEC80F9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F68EA-43D9-4914-9C64-C5564D0A19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0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FAC6FA-0088-BF1B-07E7-9057D96E9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65F4550-D942-BD4E-7E20-2635307A41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96A01C0-98D3-239D-D10E-D78884DC17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0DEC20E-06BE-B5BE-3C91-2D2006FC8C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F68EA-43D9-4914-9C64-C5564D0A19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45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39CD87E-2B34-3368-49A1-204464FAD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BCFB8D5-E951-BE35-1890-19F235DEB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3B2C593-EC25-4EC0-AC66-1D8276354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46CBA62-9116-78E6-DF7C-0F81D228F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F68EA-43D9-4914-9C64-C5564D0A19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95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8C65DD-507B-B18B-7FFF-E64389448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AF470AF-9263-68E1-D045-0E4526881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D8F0CFD-E1A5-77AE-67C9-17E164EBB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56C76B6-CBDD-EAA7-1E6B-797882F95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F68EA-43D9-4914-9C64-C5564D0A19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42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F68EA-43D9-4914-9C64-C5564D0A192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0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xmlns="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xmlns="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919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237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1DABF624-39B6-C7A2-98E7-26593626B4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1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A10B934F-7AD0-6CA4-BC4D-9CC30854BF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7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4D523C5-E38D-F0DE-48C0-B6B8404B6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0371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919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ECD2C868-CE73-A5B1-1389-62A23B14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0453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EF4378AB-83E7-8777-F6CD-8F19BA4FEE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6874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C8293A07-68F2-BD10-B738-E87F3F3D8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325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xmlns="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xmlns="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xmlns="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0E2A219-E459-07B3-1ED3-CBF7D239BE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1233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DF483F68-3490-71E7-A7DA-DA46BC48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862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9BC07157-DE89-FE2F-0547-2E4055913A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951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3C626C00-7A36-46A2-880D-F484910B34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625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1481977D-48BC-F135-96F9-1655E4BEE6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xmlns="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193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18BEB48-A052-9364-6EF6-F698004CA5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xmlns="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760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xmlns="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2A2B6090-1D21-5610-7943-4C4F96A6C7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2468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619C3A72-7CAE-129F-7490-B687280EF1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364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xmlns="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xmlns="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xmlns="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75836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0844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xmlns="" id="{8EFA7EFC-C6F9-B1D5-025F-824C1CE9A2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61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xmlns="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xmlns="" id="{9F353A57-FA3C-A68C-4908-E774A52CB1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559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xmlns="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879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xmlns="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xmlns="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3155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017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133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120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xmlns="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xmlns="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898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8D73934E-4823-469B-BD32-81C0C0489CD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77779891-C721-4158-9F4C-9ABDBC4B553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23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jpe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jpeg"/><Relationship Id="rId5" Type="http://schemas.openxmlformats.org/officeDocument/2006/relationships/image" Target="../media/image26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1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11" Type="http://schemas.openxmlformats.org/officeDocument/2006/relationships/image" Target="../media/image9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11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1.jpeg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0.jpg"/><Relationship Id="rId5" Type="http://schemas.openxmlformats.org/officeDocument/2006/relationships/image" Target="../media/image42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3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.png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دانشگاه علوم پزشکی رفسنجان">
            <a:extLst>
              <a:ext uri="{FF2B5EF4-FFF2-40B4-BE49-F238E27FC236}">
                <a16:creationId xmlns:a16="http://schemas.microsoft.com/office/drawing/2014/main" xmlns="" id="{23159CCE-EBAA-D844-3D88-CA739061B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377" y="111704"/>
            <a:ext cx="1429243" cy="16905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89A2D2F-FD9B-1262-ED04-227C42F04514}"/>
              </a:ext>
            </a:extLst>
          </p:cNvPr>
          <p:cNvSpPr txBox="1"/>
          <p:nvPr/>
        </p:nvSpPr>
        <p:spPr>
          <a:xfrm>
            <a:off x="2851343" y="1802207"/>
            <a:ext cx="64893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4083328-9D2D-DE36-F8A9-B9745B69A422}"/>
              </a:ext>
            </a:extLst>
          </p:cNvPr>
          <p:cNvSpPr txBox="1"/>
          <p:nvPr/>
        </p:nvSpPr>
        <p:spPr>
          <a:xfrm>
            <a:off x="7639299" y="4429217"/>
            <a:ext cx="3262432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F0"/>
                </a:solidFill>
                <a:latin typeface="Gill Sans MT" panose="020B0502020104020203" pitchFamily="34" charset="0"/>
              </a:rPr>
              <a:t>Attended by: Dr.  Esmaeili</a:t>
            </a:r>
          </a:p>
          <a:p>
            <a:pPr algn="ctr"/>
            <a:endParaRPr lang="fa-IR" b="1" dirty="0">
              <a:solidFill>
                <a:srgbClr val="00B0F0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>
                <a:solidFill>
                  <a:srgbClr val="00B0F0"/>
                </a:solidFill>
                <a:latin typeface="Gill Sans MT" panose="020B0502020104020203" pitchFamily="34" charset="0"/>
              </a:rPr>
              <a:t>Presented by: Mahdi Poursalehi</a:t>
            </a:r>
          </a:p>
          <a:p>
            <a:pPr algn="ctr"/>
            <a:r>
              <a:rPr lang="en-US" dirty="0">
                <a:solidFill>
                  <a:srgbClr val="00B0F0"/>
                </a:solidFill>
                <a:latin typeface="Gill Sans MT" panose="020B0502020104020203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Gill Sans MT" panose="020B0502020104020203" pitchFamily="34" charset="0"/>
              </a:rPr>
            </a:br>
            <a:r>
              <a:rPr lang="en-US" dirty="0">
                <a:solidFill>
                  <a:srgbClr val="00B0F0"/>
                </a:solidFill>
                <a:latin typeface="Gill Sans MT" panose="020B0502020104020203" pitchFamily="34" charset="0"/>
              </a:rPr>
              <a:t>Department of surgery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9ABE15AD-DB84-AE4D-4F77-32A4E0C27597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26FDA5B5-F7CA-A0B9-2BCD-1E0A40D2A9E9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19F1F957-1D76-0FD4-9BB4-F154474EF6BE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EC7A0AB9-FEFD-0BB8-1DC9-3BD6EE0D351B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45066E3E-71F4-4D4A-08EB-AD53D9F2FEE8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4025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5E4FA0A-1EE0-ADF7-A0CA-524F1AF2A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76" y="3345619"/>
            <a:ext cx="5200650" cy="34861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B7291696-86E6-3051-B4DA-6909F1189A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9466" y="2826868"/>
            <a:ext cx="5495925" cy="4124325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xmlns="" id="{602C96DF-7DA3-7A89-B519-BB8F0D888D03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57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757199A-8EC0-41AE-6B93-158500D1D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CB50789A-15BD-EFB6-419B-D2DB667344F0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65E14BC-7901-19E7-16BA-541AA6276DF6}"/>
              </a:ext>
            </a:extLst>
          </p:cNvPr>
          <p:cNvSpPr txBox="1"/>
          <p:nvPr/>
        </p:nvSpPr>
        <p:spPr>
          <a:xfrm>
            <a:off x="3048000" y="1853072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1E5053D1-DC10-319D-C1B2-7FEEB7B5623F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C7DD4726-B6BD-0B8C-036D-291BFC0D6C76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95C28032-AC9D-240C-3794-380698CD6185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ADA3EE6C-1B90-0A0B-6D94-B8135ED0A25C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BBF0531-FA1C-676E-D485-7D0862CE4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8460"/>
            <a:ext cx="5495925" cy="412432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6D1D301B-049F-6345-D4C3-ED9CA706908E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4025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43AC9A5-2E6F-4299-0F0F-FD280836D073}"/>
              </a:ext>
            </a:extLst>
          </p:cNvPr>
          <p:cNvSpPr txBox="1"/>
          <p:nvPr/>
        </p:nvSpPr>
        <p:spPr>
          <a:xfrm>
            <a:off x="2937587" y="-2148816"/>
            <a:ext cx="60292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</a:t>
            </a:r>
          </a:p>
          <a:p>
            <a:pPr algn="ctr"/>
            <a:r>
              <a:rPr lang="en-US" sz="6000" b="1" dirty="0">
                <a:solidFill>
                  <a:srgbClr val="FFC000"/>
                </a:solidFill>
                <a:latin typeface="Gill Sans MT" panose="020B0502020104020203" pitchFamily="34" charset="0"/>
              </a:rPr>
              <a:t>Multiple Trauma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9964C00-4943-1C17-E6B9-0881E36FA018}"/>
              </a:ext>
            </a:extLst>
          </p:cNvPr>
          <p:cNvSpPr txBox="1"/>
          <p:nvPr/>
        </p:nvSpPr>
        <p:spPr>
          <a:xfrm>
            <a:off x="12673490" y="6526883"/>
            <a:ext cx="3262432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F0"/>
                </a:solidFill>
                <a:latin typeface="Gill Sans MT" panose="020B0502020104020203" pitchFamily="34" charset="0"/>
              </a:rPr>
              <a:t>Attended by: Dr.  Esmaeili</a:t>
            </a:r>
          </a:p>
          <a:p>
            <a:pPr algn="ctr"/>
            <a:endParaRPr lang="fa-IR" b="1" dirty="0">
              <a:solidFill>
                <a:srgbClr val="00B0F0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>
                <a:solidFill>
                  <a:srgbClr val="00B0F0"/>
                </a:solidFill>
                <a:latin typeface="Gill Sans MT" panose="020B0502020104020203" pitchFamily="34" charset="0"/>
              </a:rPr>
              <a:t>Presented by: Mahdi Poursalehi</a:t>
            </a:r>
          </a:p>
          <a:p>
            <a:pPr algn="ctr"/>
            <a:r>
              <a:rPr lang="en-US" dirty="0">
                <a:solidFill>
                  <a:srgbClr val="00B0F0"/>
                </a:solidFill>
                <a:latin typeface="Gill Sans MT" panose="020B0502020104020203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Gill Sans MT" panose="020B0502020104020203" pitchFamily="34" charset="0"/>
              </a:rPr>
            </a:br>
            <a:r>
              <a:rPr lang="en-US" dirty="0">
                <a:solidFill>
                  <a:srgbClr val="00B0F0"/>
                </a:solidFill>
                <a:latin typeface="Gill Sans MT" panose="020B0502020104020203" pitchFamily="34" charset="0"/>
              </a:rPr>
              <a:t>Department of surgery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D578B2C0-A9BD-C1A0-2FAF-AED7C2591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0067" y="5282922"/>
            <a:ext cx="5200650" cy="3486150"/>
          </a:xfrm>
          <a:prstGeom prst="rect">
            <a:avLst/>
          </a:prstGeom>
        </p:spPr>
      </p:pic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02F7EDE8-E519-DF3D-9AAF-CCD023011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5CC905C-AF63-0922-ED76-7073D7C86D18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26929710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CACA4A-37DD-0CA5-4B3B-B0D05F363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8CD660-8F6F-E581-0A53-CFD1FE28F1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C1300A1D-B83F-BACB-5709-0B039925EF45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1BC3E61-0588-456A-FB27-3F3B550BFCC2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40512CC4-5BB6-0F02-2BE5-43C9E3C8D4C1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F4F4BBC-1F87-E333-1CD1-8DB500668196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BA7D93AF-5452-61B1-1CE1-10D387A07B04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67036311-7035-E8E1-2EE8-994DCF37AD2E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447AC1BB-740B-6B99-9ADD-06DA43F7A26F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6FF16344-DED6-B2CA-E661-3DF01078165C}"/>
              </a:ext>
            </a:extLst>
          </p:cNvPr>
          <p:cNvSpPr/>
          <p:nvPr/>
        </p:nvSpPr>
        <p:spPr>
          <a:xfrm>
            <a:off x="2106817" y="2702769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A222088E-A181-9B78-33BC-2EF00C18DCF0}"/>
              </a:ext>
            </a:extLst>
          </p:cNvPr>
          <p:cNvSpPr/>
          <p:nvPr/>
        </p:nvSpPr>
        <p:spPr>
          <a:xfrm>
            <a:off x="3882484" y="4208626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E95A6081-C6D1-1E6A-3F91-0F55CB37B90F}"/>
              </a:ext>
            </a:extLst>
          </p:cNvPr>
          <p:cNvSpPr/>
          <p:nvPr/>
        </p:nvSpPr>
        <p:spPr>
          <a:xfrm>
            <a:off x="5954065" y="2860383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FE807F17-0274-6093-460A-006F2D83CF4C}"/>
              </a:ext>
            </a:extLst>
          </p:cNvPr>
          <p:cNvSpPr/>
          <p:nvPr/>
        </p:nvSpPr>
        <p:spPr>
          <a:xfrm>
            <a:off x="7582863" y="4710841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1F01ACB9-54A7-2116-8CD8-6A8758D53128}"/>
              </a:ext>
            </a:extLst>
          </p:cNvPr>
          <p:cNvSpPr/>
          <p:nvPr/>
        </p:nvSpPr>
        <p:spPr>
          <a:xfrm>
            <a:off x="9741197" y="3553282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E165382-C85F-A197-0455-B0425A5AFC61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453A866-309C-1D4D-7205-983B67B20AE3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79D9D79-B78F-F5E1-B078-71F47EA910BF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F3B529B7-120C-14BB-0581-7BC644C8A072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7B2FF54-C82E-CEF8-F838-2F54881156D1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28D8D5C4-C9F3-11D2-E22F-524E1E14A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A5AC5D-7DA2-4DE1-A60A-C85FA4F96371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4295938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17E54FE-2BA7-8F26-1A6C-9A66F74B8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DFDB99A-52ED-9021-0D66-1BAA482EE9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059DA7A7-A562-29AB-E82E-872335AD0CDA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5CA9CE7-6238-70CC-5A54-C90FF06E5F27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59FC163-51ED-2FEA-D817-C8C5CE91DBD8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AEA52BD-7983-143C-E1E0-05A401C4CF04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25CFDB2E-55D7-9C89-1D21-0F948AA4E9C6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A7AEDE92-FED7-5B86-CA02-20BD35634A41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CD005ED-B501-82E5-654A-4CA9EB4D2634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1DFEFFE4-EE37-3BBA-537F-85671C7C5896}"/>
              </a:ext>
            </a:extLst>
          </p:cNvPr>
          <p:cNvSpPr/>
          <p:nvPr/>
        </p:nvSpPr>
        <p:spPr>
          <a:xfrm>
            <a:off x="2184550" y="1929359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79D2E4A6-94B5-A70A-F806-A595CD0E115B}"/>
              </a:ext>
            </a:extLst>
          </p:cNvPr>
          <p:cNvSpPr/>
          <p:nvPr/>
        </p:nvSpPr>
        <p:spPr>
          <a:xfrm>
            <a:off x="3311820" y="2961470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6ED68260-B0D0-09AC-1224-55D4ACD84094}"/>
              </a:ext>
            </a:extLst>
          </p:cNvPr>
          <p:cNvSpPr/>
          <p:nvPr/>
        </p:nvSpPr>
        <p:spPr>
          <a:xfrm>
            <a:off x="2723357" y="4117325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1614E473-4678-106E-AA0B-59DAE3B2401A}"/>
              </a:ext>
            </a:extLst>
          </p:cNvPr>
          <p:cNvSpPr/>
          <p:nvPr/>
        </p:nvSpPr>
        <p:spPr>
          <a:xfrm>
            <a:off x="1479068" y="4144470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EB5D60AD-3B5F-F8BC-CE94-C06E00D0EC9A}"/>
              </a:ext>
            </a:extLst>
          </p:cNvPr>
          <p:cNvSpPr/>
          <p:nvPr/>
        </p:nvSpPr>
        <p:spPr>
          <a:xfrm>
            <a:off x="1281136" y="2961470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F2F8D2C5-18B1-E330-8FF5-47FBAF063E99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94257AF-6BE2-D362-D916-61A2A8CD460C}"/>
              </a:ext>
            </a:extLst>
          </p:cNvPr>
          <p:cNvSpPr txBox="1"/>
          <p:nvPr/>
        </p:nvSpPr>
        <p:spPr>
          <a:xfrm>
            <a:off x="5785783" y="3153830"/>
            <a:ext cx="173316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Normal Voice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Collar fix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1BCFB52-A003-9416-E2F8-5AD60E1DBC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085" y="2329318"/>
            <a:ext cx="1099682" cy="10996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3B989DA-B750-8074-DC11-7CAD85D308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2" t="15842" r="15261" b="15962"/>
          <a:stretch>
            <a:fillRect/>
          </a:stretch>
        </p:blipFill>
        <p:spPr>
          <a:xfrm>
            <a:off x="8721384" y="4197836"/>
            <a:ext cx="1494517" cy="140162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D468100-7C52-75FB-08F2-39B06546BA30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F218A5F-A30B-576A-1649-30E90B584321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336F64B5-4FD9-6526-9C9E-2B0EDAD88397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05C94C75-2F21-B2B4-1ED8-4B32129D30E5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9" name="Picture 8" descr="دانشگاه علوم پزشکی رفسنجان">
            <a:extLst>
              <a:ext uri="{FF2B5EF4-FFF2-40B4-BE49-F238E27FC236}">
                <a16:creationId xmlns:a16="http://schemas.microsoft.com/office/drawing/2014/main" xmlns="" id="{BF6A5719-CC87-F52D-09F1-1A423FA81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5224FBB-5FBF-4C4E-79FD-0DC04261B389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28674578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7E48387-0F7F-1C84-F36E-773A583EE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416E1FC-5134-4272-486E-109EBBF050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E1A63B80-5D9D-26A1-D266-45F3947F6292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53B8B2F-F106-CCAD-24AC-520AB79BF85F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2225D0C-E782-DB62-CFC7-E81BA25A0DDC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6F50FC2C-793D-4AA9-A631-E64C03ABE548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C52723CA-B8AD-C8D9-51E1-0E11DE968110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1D105965-0AC0-C482-4DF5-C43F2CE3B073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D8ADE85-15F4-992A-ABBE-16E9E025B0EC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33AFACC-C83A-D75A-B8B8-7CADDC9E862F}"/>
              </a:ext>
            </a:extLst>
          </p:cNvPr>
          <p:cNvSpPr/>
          <p:nvPr/>
        </p:nvSpPr>
        <p:spPr>
          <a:xfrm>
            <a:off x="1278414" y="2895696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A0C663C1-7B9F-F8A9-300A-10847C4EA12F}"/>
              </a:ext>
            </a:extLst>
          </p:cNvPr>
          <p:cNvSpPr/>
          <p:nvPr/>
        </p:nvSpPr>
        <p:spPr>
          <a:xfrm>
            <a:off x="2195864" y="1942932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505C71A3-9118-0401-D491-705C2FF1ACAD}"/>
              </a:ext>
            </a:extLst>
          </p:cNvPr>
          <p:cNvSpPr/>
          <p:nvPr/>
        </p:nvSpPr>
        <p:spPr>
          <a:xfrm>
            <a:off x="3135092" y="2905174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9E35E382-3B7D-1F85-90AF-5B79BB9FDB0E}"/>
              </a:ext>
            </a:extLst>
          </p:cNvPr>
          <p:cNvSpPr/>
          <p:nvPr/>
        </p:nvSpPr>
        <p:spPr>
          <a:xfrm>
            <a:off x="2722611" y="4154356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1E248CD5-C32D-3D98-B287-4E891C49795C}"/>
              </a:ext>
            </a:extLst>
          </p:cNvPr>
          <p:cNvSpPr/>
          <p:nvPr/>
        </p:nvSpPr>
        <p:spPr>
          <a:xfrm>
            <a:off x="1669117" y="4154356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A437AEC2-A31A-5D33-ED5B-B15804F7DA7B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520C8D6-E277-14F1-A123-C4D18BA185FD}"/>
              </a:ext>
            </a:extLst>
          </p:cNvPr>
          <p:cNvSpPr txBox="1"/>
          <p:nvPr/>
        </p:nvSpPr>
        <p:spPr>
          <a:xfrm>
            <a:off x="5174373" y="2268571"/>
            <a:ext cx="317266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Symmetrical chest expansion</a:t>
            </a:r>
            <a:endParaRPr lang="fa-IR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a-IR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Respiratory distress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flail chest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RR= 18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SPO2= 93%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19A5F422-879E-CCEB-EE75-69F853264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4" t="8374" r="17916" b="6721"/>
          <a:stretch>
            <a:fillRect/>
          </a:stretch>
        </p:blipFill>
        <p:spPr>
          <a:xfrm>
            <a:off x="9149832" y="2020544"/>
            <a:ext cx="1819964" cy="2324015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26ABBEFC-BF3E-8325-1B88-8C5190BF077C}"/>
              </a:ext>
            </a:extLst>
          </p:cNvPr>
          <p:cNvGrpSpPr/>
          <p:nvPr/>
        </p:nvGrpSpPr>
        <p:grpSpPr>
          <a:xfrm>
            <a:off x="8784777" y="4583689"/>
            <a:ext cx="2704147" cy="2139905"/>
            <a:chOff x="9122189" y="2873956"/>
            <a:chExt cx="1702622" cy="147151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4EADAEDE-2DD7-AD6F-0B50-2BCFF3CE2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2189" y="2873956"/>
              <a:ext cx="1518013" cy="1204128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xmlns="" id="{798B8F43-4200-CE81-CE88-9B608ADCE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7216" y="2907876"/>
              <a:ext cx="1437595" cy="1437595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027D3842-B0C9-F357-CBF7-DE0C8128A5DF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B19CA76-5C4E-8EE4-80D4-C1F59B5EBDCA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844DE922-8505-4DED-DAF3-41CBC89F480B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40F328E8-5254-6A75-DD52-7BF825DF160B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90E4F480-CA65-1426-B895-AF66A2389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7845D21-956A-3F17-DC14-1950E2F535A0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3068768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BFBD2B5-ED60-CAEC-7BF8-E5EEBB755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F47452C-767A-9D3D-0140-C6C98B4176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F8682535-F46A-F4B1-AD09-CEAE67B49015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9DDB696-56DC-EA8A-1AC5-2920884BF7B8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AB896C9-919E-8464-56D4-7A81E6552703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A276C243-0835-EB8F-93FC-ECE857A3D807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CCA9165A-FA45-E9BC-17FA-6C5F0A6685A4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954382C3-666E-D76C-E845-D2732F284F61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84F9BB7-E669-4C4A-9D48-3F70D51D0BC7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46C6CEAC-DC2B-C689-2193-135C7FC44FE6}"/>
              </a:ext>
            </a:extLst>
          </p:cNvPr>
          <p:cNvSpPr/>
          <p:nvPr/>
        </p:nvSpPr>
        <p:spPr>
          <a:xfrm>
            <a:off x="1696864" y="4117325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AC27C91B-EFAB-6318-51B2-570E2B77561A}"/>
              </a:ext>
            </a:extLst>
          </p:cNvPr>
          <p:cNvSpPr/>
          <p:nvPr/>
        </p:nvSpPr>
        <p:spPr>
          <a:xfrm>
            <a:off x="1369732" y="2880959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89F2C112-3165-0B90-0D0F-4687C3B18CCD}"/>
              </a:ext>
            </a:extLst>
          </p:cNvPr>
          <p:cNvSpPr/>
          <p:nvPr/>
        </p:nvSpPr>
        <p:spPr>
          <a:xfrm>
            <a:off x="2195864" y="1802207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98F18CDF-9DC6-580B-3D20-D5FB377243F9}"/>
              </a:ext>
            </a:extLst>
          </p:cNvPr>
          <p:cNvSpPr/>
          <p:nvPr/>
        </p:nvSpPr>
        <p:spPr>
          <a:xfrm>
            <a:off x="3216379" y="2829198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32EA7FB4-BA07-F0DF-6441-18E27ED2E7CA}"/>
              </a:ext>
            </a:extLst>
          </p:cNvPr>
          <p:cNvSpPr/>
          <p:nvPr/>
        </p:nvSpPr>
        <p:spPr>
          <a:xfrm>
            <a:off x="2899107" y="4117325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4620073D-73EE-665C-D4DD-4A81DF8E8060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8DD7785-DB39-5684-4150-DE645EC27451}"/>
              </a:ext>
            </a:extLst>
          </p:cNvPr>
          <p:cNvSpPr txBox="1"/>
          <p:nvPr/>
        </p:nvSpPr>
        <p:spPr>
          <a:xfrm>
            <a:off x="5189663" y="2176208"/>
            <a:ext cx="287655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external bleeding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Negative</a:t>
            </a:r>
            <a:r>
              <a:rPr lang="en-US" dirty="0">
                <a:latin typeface="Gill Sans MT" panose="020B0502020104020203" pitchFamily="34" charset="0"/>
              </a:rPr>
              <a:t> FAST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BP= 100/70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PR= 66</a:t>
            </a:r>
            <a:endParaRPr lang="fa-IR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a-IR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Evidence of shock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Primary lab test was sent.</a:t>
            </a:r>
          </a:p>
        </p:txBody>
      </p:sp>
      <p:pic>
        <p:nvPicPr>
          <p:cNvPr id="11" name="Picture 10" descr="Blood Cartoon PNGs for Free Download">
            <a:extLst>
              <a:ext uri="{FF2B5EF4-FFF2-40B4-BE49-F238E27FC236}">
                <a16:creationId xmlns:a16="http://schemas.microsoft.com/office/drawing/2014/main" xmlns="" id="{0EDFC4FE-F4F3-BA24-D358-F8D424DC8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5348" y="1706240"/>
            <a:ext cx="3939352" cy="27034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B75474A-074C-51CA-E44F-A3937B8B09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496" y="3460113"/>
            <a:ext cx="914157" cy="9496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CD6DC181-8333-158C-6828-EDBE8ABC23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354" y="4117325"/>
            <a:ext cx="1326872" cy="132687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3389535-782D-9836-3F67-7224D38F90DF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2EC4261-7D42-57DC-DD4E-116196F3229B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728DEC4B-095C-5D3D-CC93-C4843132185D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B6000AB-125E-4D0F-7ACF-7A32491485AB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9" name="Picture 8" descr="دانشگاه علوم پزشکی رفسنجان">
            <a:extLst>
              <a:ext uri="{FF2B5EF4-FFF2-40B4-BE49-F238E27FC236}">
                <a16:creationId xmlns:a16="http://schemas.microsoft.com/office/drawing/2014/main" xmlns="" id="{9A000102-C97A-0BC7-BC83-5BB442FC9F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AB02A03-477E-6AC3-0C4A-05A6CDE2016A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E1A3C13-3AE1-651D-46F1-ADFAFF95F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282" y="5354437"/>
            <a:ext cx="1874808" cy="124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969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126EEAF-9300-7EF5-55B1-3F4FDD3F5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4DB1ED8-5911-5D4A-670D-7AA13D325E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C890154B-0682-F17B-CD0B-24E23BD00717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374D0A8-A006-B579-5497-ED3E1867B33B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448436CB-7EB5-0F93-B2A3-0C1B878A055E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DD6BB035-F971-46E9-23FE-E8B730E1C7E3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CDF0D459-2F5D-AF3D-2042-B91D0ECECC85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7BEB2366-897F-4029-8014-A46A26409140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ABD42D3-C77D-848C-28D2-6B98B5FD8F84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3A94E54D-48E5-8D34-6783-D13D363D6893}"/>
              </a:ext>
            </a:extLst>
          </p:cNvPr>
          <p:cNvSpPr/>
          <p:nvPr/>
        </p:nvSpPr>
        <p:spPr>
          <a:xfrm>
            <a:off x="2773105" y="4095590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26439AD3-4A54-26AB-E2C6-EC8D24B3176B}"/>
              </a:ext>
            </a:extLst>
          </p:cNvPr>
          <p:cNvSpPr/>
          <p:nvPr/>
        </p:nvSpPr>
        <p:spPr>
          <a:xfrm>
            <a:off x="1605798" y="4184542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4A06AD48-B2B8-1067-FE06-D1EEEA229DBA}"/>
              </a:ext>
            </a:extLst>
          </p:cNvPr>
          <p:cNvSpPr/>
          <p:nvPr/>
        </p:nvSpPr>
        <p:spPr>
          <a:xfrm>
            <a:off x="1189151" y="2959766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369E7F8C-FAAC-E7D6-09B7-926E91BC0C9A}"/>
              </a:ext>
            </a:extLst>
          </p:cNvPr>
          <p:cNvSpPr/>
          <p:nvPr/>
        </p:nvSpPr>
        <p:spPr>
          <a:xfrm>
            <a:off x="2120522" y="1882718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DFCA8E7-5D13-2DB5-D385-0DF3191331C6}"/>
              </a:ext>
            </a:extLst>
          </p:cNvPr>
          <p:cNvSpPr/>
          <p:nvPr/>
        </p:nvSpPr>
        <p:spPr>
          <a:xfrm>
            <a:off x="3188950" y="2959766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B1127C05-A347-231C-793F-D0356DAE2BFF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A1E10F-B5E3-187F-75C6-F84777028A4E}"/>
              </a:ext>
            </a:extLst>
          </p:cNvPr>
          <p:cNvSpPr txBox="1"/>
          <p:nvPr/>
        </p:nvSpPr>
        <p:spPr>
          <a:xfrm>
            <a:off x="5487585" y="3090063"/>
            <a:ext cx="427751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GCS= 15/15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medium-sized and reactive to light pupils</a:t>
            </a:r>
          </a:p>
        </p:txBody>
      </p:sp>
      <p:pic>
        <p:nvPicPr>
          <p:cNvPr id="15" name="Picture 14" descr="Interactive Brain - How Injury Can Affect the Brain | BrainLine">
            <a:extLst>
              <a:ext uri="{FF2B5EF4-FFF2-40B4-BE49-F238E27FC236}">
                <a16:creationId xmlns:a16="http://schemas.microsoft.com/office/drawing/2014/main" xmlns="" id="{0EA82D7B-161E-413C-DA19-14D998D52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690" y="2412342"/>
            <a:ext cx="2047568" cy="1585727"/>
          </a:xfrm>
          <a:prstGeom prst="rect">
            <a:avLst/>
          </a:prstGeom>
        </p:spPr>
      </p:pic>
      <p:pic>
        <p:nvPicPr>
          <p:cNvPr id="17" name="Picture 16" descr="Symmetry - RCEMLearning">
            <a:extLst>
              <a:ext uri="{FF2B5EF4-FFF2-40B4-BE49-F238E27FC236}">
                <a16:creationId xmlns:a16="http://schemas.microsoft.com/office/drawing/2014/main" xmlns="" id="{0CA39446-F648-FCAA-8E8F-62B1446023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22" t="5646" r="5242" b="60465"/>
          <a:stretch>
            <a:fillRect/>
          </a:stretch>
        </p:blipFill>
        <p:spPr>
          <a:xfrm>
            <a:off x="6173025" y="5050053"/>
            <a:ext cx="2724833" cy="1029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C78B206-DC52-5E8E-0AE8-9D6BDDEF601A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98F2274-AC66-2AED-70BD-B891DA70D05C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7FDC9306-85ED-7CF0-7F7C-68ADB24FC4A6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6732968C-10F6-562E-B1E1-59CFE95F438A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E2BCD74D-375E-BE14-FD8C-4A4C577E5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FD1D414-325E-EEFB-251C-7EB482BD4E8A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534017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3D0074-09C1-9D5D-6F19-245833768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ECEAD45-E178-CF4E-BDD9-66D320578F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CC54EA6B-EEBB-707E-BCB4-BCBA4C77B5B1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6300388-1D8F-7C6C-0128-2D183829BC89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F3CDB921-5D82-BD43-96D9-5FF7A3129C98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F59AC8EA-A0E9-7933-B72E-C1D3A0EC0244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CF7E60B-6A89-3D7B-E840-008016C2A87A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91718954-3EC3-3DAA-5237-42DBF5A5C967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9A927CAE-3C99-ACA3-1B13-F07D501156B9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BC38F24E-1714-8D05-8856-184573C8CAA0}"/>
              </a:ext>
            </a:extLst>
          </p:cNvPr>
          <p:cNvSpPr/>
          <p:nvPr/>
        </p:nvSpPr>
        <p:spPr>
          <a:xfrm>
            <a:off x="2978165" y="2880959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D0DC73EF-D8FA-5B1F-A92A-FB0045B15060}"/>
              </a:ext>
            </a:extLst>
          </p:cNvPr>
          <p:cNvSpPr/>
          <p:nvPr/>
        </p:nvSpPr>
        <p:spPr>
          <a:xfrm>
            <a:off x="2773104" y="4107090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52481779-0F98-EC7D-D391-761966F59508}"/>
              </a:ext>
            </a:extLst>
          </p:cNvPr>
          <p:cNvSpPr/>
          <p:nvPr/>
        </p:nvSpPr>
        <p:spPr>
          <a:xfrm>
            <a:off x="1566548" y="4107090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CB81EE18-5065-E099-8B9D-5AB343443D30}"/>
              </a:ext>
            </a:extLst>
          </p:cNvPr>
          <p:cNvSpPr/>
          <p:nvPr/>
        </p:nvSpPr>
        <p:spPr>
          <a:xfrm>
            <a:off x="1257189" y="2938206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45099C30-A749-ECDA-F55B-167EB81F1C73}"/>
              </a:ext>
            </a:extLst>
          </p:cNvPr>
          <p:cNvSpPr/>
          <p:nvPr/>
        </p:nvSpPr>
        <p:spPr>
          <a:xfrm>
            <a:off x="2216726" y="1819886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7427D42-7B2D-1D86-8A63-A4AED55BB768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16249A3-75CA-BD9C-AE44-CAA9CC8B4E6B}"/>
              </a:ext>
            </a:extLst>
          </p:cNvPr>
          <p:cNvSpPr txBox="1"/>
          <p:nvPr/>
        </p:nvSpPr>
        <p:spPr>
          <a:xfrm>
            <a:off x="4565274" y="2887793"/>
            <a:ext cx="52597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4-5 cm Laceration above the left eyebrow</a:t>
            </a:r>
            <a:endParaRPr lang="fa-IR" dirty="0">
              <a:latin typeface="Gill Sans MT" panose="020B0502020104020203" pitchFamily="34" charset="0"/>
            </a:endParaRPr>
          </a:p>
          <a:p>
            <a:endParaRPr lang="en-US" dirty="0">
              <a:latin typeface="Gill Sans MT" panose="020B0502020104020203" pitchFamily="34" charset="0"/>
            </a:endParaRPr>
          </a:p>
          <a:p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a-IR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7-8 cm laceration of the left leg under the left knee</a:t>
            </a:r>
          </a:p>
          <a:p>
            <a:endParaRPr lang="en-US" dirty="0">
              <a:latin typeface="Gill Sans MT" panose="020B0502020104020203" pitchFamily="34" charset="0"/>
            </a:endParaRPr>
          </a:p>
          <a:p>
            <a:endParaRPr lang="en-US" dirty="0">
              <a:latin typeface="Gill Sans MT" panose="020B0502020104020203" pitchFamily="34" charset="0"/>
            </a:endParaRPr>
          </a:p>
          <a:p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Traumatic nose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Nasal bone </a:t>
            </a:r>
            <a:r>
              <a:rPr lang="en-US" dirty="0" err="1">
                <a:latin typeface="Gill Sans MT" panose="020B0502020104020203" pitchFamily="34" charset="0"/>
              </a:rPr>
              <a:t>fx</a:t>
            </a:r>
            <a:endParaRPr lang="en-US" dirty="0">
              <a:latin typeface="Gill Sans MT" panose="020B05020201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Left superior orbital wall </a:t>
            </a:r>
            <a:r>
              <a:rPr lang="en-US" dirty="0" err="1">
                <a:latin typeface="Gill Sans MT" panose="020B0502020104020203" pitchFamily="34" charset="0"/>
              </a:rPr>
              <a:t>fx</a:t>
            </a:r>
            <a:endParaRPr lang="en-US" dirty="0">
              <a:latin typeface="Gill Sans MT" panose="020B05020201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Right posterior maxillary sinus wall </a:t>
            </a:r>
            <a:r>
              <a:rPr lang="en-US" dirty="0" err="1">
                <a:latin typeface="Gill Sans MT" panose="020B0502020104020203" pitchFamily="34" charset="0"/>
              </a:rPr>
              <a:t>fx</a:t>
            </a:r>
            <a:endParaRPr lang="en-US" dirty="0">
              <a:latin typeface="Gill Sans MT" panose="020B0502020104020203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9C8F38B5-26E3-408E-815D-F9655BFBB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789" y="3207552"/>
            <a:ext cx="2141590" cy="2141590"/>
          </a:xfrm>
          <a:prstGeom prst="rect">
            <a:avLst/>
          </a:prstGeom>
        </p:spPr>
      </p:pic>
      <p:pic>
        <p:nvPicPr>
          <p:cNvPr id="21" name="Picture 20" descr="Eyebrow - Free beauty icons">
            <a:extLst>
              <a:ext uri="{FF2B5EF4-FFF2-40B4-BE49-F238E27FC236}">
                <a16:creationId xmlns:a16="http://schemas.microsoft.com/office/drawing/2014/main" xmlns="" id="{369D20C1-E852-8A3B-42E2-4685562D9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103" y="1882718"/>
            <a:ext cx="1339688" cy="133968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E1533AEC-FDDE-DF27-08A5-CB534AA271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453" y="4969542"/>
            <a:ext cx="1601638" cy="17317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EBED5AA-E8DF-A039-ABCB-47A71F83BD7F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31F2360-29E9-4D39-40C0-C9E7EF3D8056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1A84D27D-C8BD-95BA-20D8-3225AA8E361B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608B17C-0A10-AED7-5CA2-52E1B7A3968D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9" name="Picture 8" descr="دانشگاه علوم پزشکی رفسنجان">
            <a:extLst>
              <a:ext uri="{FF2B5EF4-FFF2-40B4-BE49-F238E27FC236}">
                <a16:creationId xmlns:a16="http://schemas.microsoft.com/office/drawing/2014/main" xmlns="" id="{146E3C91-EEEF-91A1-0F16-B0A1CD3BCE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1AC381A-CFAC-C9E8-1036-2707BA1088DE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862211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91E8887-893F-6227-5194-7D1D6E66B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B204512-F4EF-03B9-F3DC-59CD070329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3DC29541-91F1-1D63-41C2-630B5C04E42D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788187-BA31-42E5-95F5-387DBCF7D544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66CCC082-C715-267B-460B-62DDFC28908D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8122A428-13D0-91F8-1838-33AB2D74368A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5D9B704A-7C5F-20EA-BF67-994713AC1EF4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6D923186-6E54-C150-D6EB-07AC8B40988F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5CCB9C0-DA62-80AC-CDFA-C906DCC663E7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E4E7CE1D-57CF-FADE-6A79-3FFC38D973D5}"/>
              </a:ext>
            </a:extLst>
          </p:cNvPr>
          <p:cNvSpPr/>
          <p:nvPr/>
        </p:nvSpPr>
        <p:spPr>
          <a:xfrm>
            <a:off x="2978165" y="2880959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8747A368-36C8-5C7F-6D4B-D4836E4F859B}"/>
              </a:ext>
            </a:extLst>
          </p:cNvPr>
          <p:cNvSpPr/>
          <p:nvPr/>
        </p:nvSpPr>
        <p:spPr>
          <a:xfrm>
            <a:off x="2773104" y="4107090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9736064-D398-9E3E-22EB-17F4557EC00C}"/>
              </a:ext>
            </a:extLst>
          </p:cNvPr>
          <p:cNvSpPr/>
          <p:nvPr/>
        </p:nvSpPr>
        <p:spPr>
          <a:xfrm>
            <a:off x="1566548" y="4107090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3C622B3-A9E4-EC8D-A20C-5AE624C8667B}"/>
              </a:ext>
            </a:extLst>
          </p:cNvPr>
          <p:cNvSpPr/>
          <p:nvPr/>
        </p:nvSpPr>
        <p:spPr>
          <a:xfrm>
            <a:off x="1257189" y="2938206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B6E40DEB-3DB5-702A-6851-EEB79FB6CAA5}"/>
              </a:ext>
            </a:extLst>
          </p:cNvPr>
          <p:cNvSpPr/>
          <p:nvPr/>
        </p:nvSpPr>
        <p:spPr>
          <a:xfrm>
            <a:off x="2216726" y="1819886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90C15BC1-3696-221E-868C-51058B4D77BE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20AED453-A18E-72DA-4EB6-E97A5D9E8FC8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4DF1B13D-95E7-A342-4026-43812EF2FD1D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C541F004-0836-F93D-A0BE-1B8C950545EC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C97D1DF-CA1E-8EB2-4ED9-E579F9826E8D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9" name="Picture 8" descr="دانشگاه علوم پزشکی رفسنجان">
            <a:extLst>
              <a:ext uri="{FF2B5EF4-FFF2-40B4-BE49-F238E27FC236}">
                <a16:creationId xmlns:a16="http://schemas.microsoft.com/office/drawing/2014/main" xmlns="" id="{38BF0707-71AD-2AE9-9330-25A515430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F117E8F-9215-D394-7D4D-88EF1BDCE310}"/>
              </a:ext>
            </a:extLst>
          </p:cNvPr>
          <p:cNvSpPr txBox="1"/>
          <p:nvPr/>
        </p:nvSpPr>
        <p:spPr>
          <a:xfrm>
            <a:off x="4563833" y="2387845"/>
            <a:ext cx="62714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464" indent="-283464" algn="l" rtl="0" eaLnBrk="1" latinLnBrk="0" hangingPunct="1">
              <a:buClrTx/>
              <a:buSzPts val="1800"/>
              <a:buFont typeface="Wingdings" panose="05000000000000000000" pitchFamily="2" charset="2"/>
              <a:buChar char="ü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Retrosternal chest pain</a:t>
            </a:r>
          </a:p>
          <a:p>
            <a:pPr marL="283464" indent="-283464" algn="l" rtl="0" eaLnBrk="1" latinLnBrk="0" hangingPunct="1">
              <a:buClrTx/>
              <a:buSzPts val="1800"/>
              <a:buFont typeface="Wingdings" panose="05000000000000000000" pitchFamily="2" charset="2"/>
              <a:buChar char="ü"/>
            </a:pPr>
            <a:endParaRPr lang="en-US" sz="1800" dirty="0">
              <a:effectLst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Heart consultation</a:t>
            </a:r>
            <a:endParaRPr lang="en-US" dirty="0"/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+mn-ea"/>
              <a:cs typeface="+mn-cs"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EKG</a:t>
            </a: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effectLst/>
                <a:latin typeface="Gill Sans MT" panose="020B0502020104020203" pitchFamily="34" charset="0"/>
              </a:rPr>
              <a:t>Negative</a:t>
            </a:r>
            <a:r>
              <a:rPr lang="en-US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 Troponin </a:t>
            </a:r>
            <a:endParaRPr lang="en-US" dirty="0"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0B26BE5-E98C-5745-44CA-4B61151C9D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0" t="13513" r="25379" b="14119"/>
          <a:stretch>
            <a:fillRect/>
          </a:stretch>
        </p:blipFill>
        <p:spPr>
          <a:xfrm rot="5400000">
            <a:off x="9392800" y="2968643"/>
            <a:ext cx="1361065" cy="29951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C4137B6-8ABC-0101-0A99-6548B60EB1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7" r="26068" b="31455"/>
          <a:stretch>
            <a:fillRect/>
          </a:stretch>
        </p:blipFill>
        <p:spPr>
          <a:xfrm rot="5400000">
            <a:off x="9292672" y="4451196"/>
            <a:ext cx="1447482" cy="30169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9D5EFCC-49DB-AC9F-71CD-9CF93F85CA5C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FC50CA92-3F2B-93D6-6BE4-7E6B9C26D5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2" b="38694"/>
          <a:stretch>
            <a:fillRect/>
          </a:stretch>
        </p:blipFill>
        <p:spPr>
          <a:xfrm>
            <a:off x="8407400" y="1917475"/>
            <a:ext cx="3331863" cy="17790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02176FB-44AF-371A-21B5-0C08F89A9E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>
            <a:fillRect/>
          </a:stretch>
        </p:blipFill>
        <p:spPr>
          <a:xfrm>
            <a:off x="4852759" y="4716792"/>
            <a:ext cx="2595982" cy="148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592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581E47-15B9-1FB0-2D70-763E30728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FE6C607-CBDB-B72C-7CA0-981350DB9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16460D4D-5C78-56E5-DD9B-4FC3008C9580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10B6699-F7C7-63E4-24DE-D6FA150B8B12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34C665C-305F-44B8-59AD-329C86CCFA6B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5F285133-E43D-4A2E-1263-721F6ABDFFDD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816F0B49-CCBE-406A-D1E5-FE16FC9E9056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68E89EA9-990C-805D-01BB-703284EB0C7B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4AEA0703-4EAF-D399-E5C2-729DACD3C5FA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C7A58ABA-3986-CE92-AF37-E1EC81DBB348}"/>
              </a:ext>
            </a:extLst>
          </p:cNvPr>
          <p:cNvSpPr/>
          <p:nvPr/>
        </p:nvSpPr>
        <p:spPr>
          <a:xfrm>
            <a:off x="2978165" y="2880959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A02E1E1-56C2-D882-6E9B-EFB582205200}"/>
              </a:ext>
            </a:extLst>
          </p:cNvPr>
          <p:cNvSpPr/>
          <p:nvPr/>
        </p:nvSpPr>
        <p:spPr>
          <a:xfrm>
            <a:off x="2773104" y="4107090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3873F53-06F5-8677-B37B-C09090E8D153}"/>
              </a:ext>
            </a:extLst>
          </p:cNvPr>
          <p:cNvSpPr/>
          <p:nvPr/>
        </p:nvSpPr>
        <p:spPr>
          <a:xfrm>
            <a:off x="1566548" y="4107090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4E021558-71E1-ECCD-8B54-6504DE4F59EE}"/>
              </a:ext>
            </a:extLst>
          </p:cNvPr>
          <p:cNvSpPr/>
          <p:nvPr/>
        </p:nvSpPr>
        <p:spPr>
          <a:xfrm>
            <a:off x="1257189" y="2938206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715056C7-1D9C-B1B0-E767-54749C7D9B43}"/>
              </a:ext>
            </a:extLst>
          </p:cNvPr>
          <p:cNvSpPr/>
          <p:nvPr/>
        </p:nvSpPr>
        <p:spPr>
          <a:xfrm>
            <a:off x="2216726" y="1819886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114F75B-C778-7BE4-D081-1FF81E3095F8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AD9178A-6145-3C13-964A-524F5213ED4F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3FB9CBF-96CC-E9DA-23F1-E4F7A1A00CAC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62F540D4-0BBE-9CEA-0F36-58F3F653D95C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B2DF513-34DF-E75A-B062-980ECBC20749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9" name="Picture 8" descr="دانشگاه علوم پزشکی رفسنجان">
            <a:extLst>
              <a:ext uri="{FF2B5EF4-FFF2-40B4-BE49-F238E27FC236}">
                <a16:creationId xmlns:a16="http://schemas.microsoft.com/office/drawing/2014/main" xmlns="" id="{9FBB908D-CFF4-BCE7-FB28-529DC27B0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6EFE8FF-73C7-61EB-EDD0-4E97A0741E6B}"/>
              </a:ext>
            </a:extLst>
          </p:cNvPr>
          <p:cNvSpPr txBox="1"/>
          <p:nvPr/>
        </p:nvSpPr>
        <p:spPr>
          <a:xfrm>
            <a:off x="4093730" y="2013912"/>
            <a:ext cx="62714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464" indent="-283464" algn="l" rtl="0" eaLnBrk="1" latinLnBrk="0" hangingPunct="1">
              <a:buClrTx/>
              <a:buSzPts val="1800"/>
              <a:buFont typeface="Wingdings" panose="05000000000000000000" pitchFamily="2" charset="2"/>
              <a:buChar char="ü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Retrosternal chest pain</a:t>
            </a:r>
          </a:p>
          <a:p>
            <a:pPr marL="283464" indent="-283464" algn="l" rtl="0" eaLnBrk="1" latinLnBrk="0" hangingPunct="1">
              <a:buClrTx/>
              <a:buSzPts val="1800"/>
              <a:buFont typeface="Wingdings" panose="05000000000000000000" pitchFamily="2" charset="2"/>
              <a:buChar char="ü"/>
            </a:pPr>
            <a:endParaRPr lang="en-US" sz="1800" dirty="0">
              <a:effectLst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Heart consultation</a:t>
            </a:r>
            <a:endParaRPr lang="en-US" dirty="0"/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+mn-ea"/>
              <a:cs typeface="+mn-cs"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EKG</a:t>
            </a: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effectLst/>
                <a:latin typeface="Gill Sans MT" panose="020B0502020104020203" pitchFamily="34" charset="0"/>
              </a:rPr>
              <a:t>Negative</a:t>
            </a:r>
            <a:r>
              <a:rPr lang="en-US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 Troponin </a:t>
            </a:r>
            <a:endParaRPr lang="en-US" dirty="0"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4A3C299-D5F0-43CF-3C58-6CF39690B1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0" t="13513" r="25379" b="14119"/>
          <a:stretch>
            <a:fillRect/>
          </a:stretch>
        </p:blipFill>
        <p:spPr>
          <a:xfrm rot="5400000">
            <a:off x="6499558" y="2233089"/>
            <a:ext cx="2872645" cy="63214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2DAE5DD-5440-506B-7F20-FDE33887EA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7" r="26068" b="31455"/>
          <a:stretch>
            <a:fillRect/>
          </a:stretch>
        </p:blipFill>
        <p:spPr>
          <a:xfrm rot="5400000">
            <a:off x="8643612" y="1352677"/>
            <a:ext cx="1242517" cy="25897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D81FA75-6ED1-220E-6B34-E044C3A808E8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6021740-4B14-9582-15F3-9F07F64916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2"/>
          <a:stretch>
            <a:fillRect/>
          </a:stretch>
        </p:blipFill>
        <p:spPr>
          <a:xfrm>
            <a:off x="10754360" y="2013912"/>
            <a:ext cx="1256807" cy="13626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FE3CE96-0ACB-922B-7EEB-7897F611FE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>
            <a:fillRect/>
          </a:stretch>
        </p:blipFill>
        <p:spPr>
          <a:xfrm>
            <a:off x="6631662" y="2232527"/>
            <a:ext cx="1484781" cy="85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009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88CD2DC-04DC-FC67-B637-E1CC9BB68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A17F4BC-FE75-374C-D862-918F3F6E28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F69A81BC-34C7-4075-9D26-C49E43EBB833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EDFD5F9-C6D9-23D7-E499-1CF216271976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9DD2E8C-5F1D-8FA1-09B2-159D6F4ACC68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15BD2B56-4AE1-0D86-E1A2-5B36D8C19D56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0CFD8135-AB41-16F4-FEF8-64BB16407C6F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49A32F5C-DF30-ECEE-35FC-8ED660255668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5EF9154-9A6E-7112-EA81-40388F0B2C8F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C5FE62CF-33DF-EF24-39FC-AC46358E613C}"/>
              </a:ext>
            </a:extLst>
          </p:cNvPr>
          <p:cNvSpPr/>
          <p:nvPr/>
        </p:nvSpPr>
        <p:spPr>
          <a:xfrm>
            <a:off x="2978165" y="2880959"/>
            <a:ext cx="11993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C0208F0C-49BF-5154-9D68-6B285467A354}"/>
              </a:ext>
            </a:extLst>
          </p:cNvPr>
          <p:cNvSpPr/>
          <p:nvPr/>
        </p:nvSpPr>
        <p:spPr>
          <a:xfrm>
            <a:off x="2773104" y="4107090"/>
            <a:ext cx="117852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A6277002-BA81-2E19-58CC-9CD86708FE92}"/>
              </a:ext>
            </a:extLst>
          </p:cNvPr>
          <p:cNvSpPr/>
          <p:nvPr/>
        </p:nvSpPr>
        <p:spPr>
          <a:xfrm>
            <a:off x="1566548" y="4107090"/>
            <a:ext cx="11769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CDF9DFE6-F8AA-27EB-628D-89A801A9454E}"/>
              </a:ext>
            </a:extLst>
          </p:cNvPr>
          <p:cNvSpPr/>
          <p:nvPr/>
        </p:nvSpPr>
        <p:spPr>
          <a:xfrm>
            <a:off x="1257189" y="2938206"/>
            <a:ext cx="13051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8C7BD345-1434-7716-8A9A-71E019D386B7}"/>
              </a:ext>
            </a:extLst>
          </p:cNvPr>
          <p:cNvSpPr/>
          <p:nvPr/>
        </p:nvSpPr>
        <p:spPr>
          <a:xfrm>
            <a:off x="2216726" y="1819886"/>
            <a:ext cx="10534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002AF7E-8961-5668-432A-D07F74825D43}"/>
              </a:ext>
            </a:extLst>
          </p:cNvPr>
          <p:cNvSpPr txBox="1"/>
          <p:nvPr/>
        </p:nvSpPr>
        <p:spPr>
          <a:xfrm>
            <a:off x="4987622" y="1435769"/>
            <a:ext cx="3288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Primary survey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8816156-F49B-4C2C-BF85-61BAF4E37E28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3037302-B6E6-1D60-414E-441D62B8EB51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B51651B4-5A16-46B3-B419-5F275E173E7D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B4E2A46-564D-716E-6E22-62511A8A86C0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9" name="Picture 8" descr="دانشگاه علوم پزشکی رفسنجان">
            <a:extLst>
              <a:ext uri="{FF2B5EF4-FFF2-40B4-BE49-F238E27FC236}">
                <a16:creationId xmlns:a16="http://schemas.microsoft.com/office/drawing/2014/main" xmlns="" id="{74DDDFF2-EF5E-6962-4ED5-507A3123E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C3A4BB5-5E30-B48C-DC6E-873BBBFAE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7" r="26068" b="31455"/>
          <a:stretch>
            <a:fillRect/>
          </a:stretch>
        </p:blipFill>
        <p:spPr>
          <a:xfrm rot="5400000">
            <a:off x="6461844" y="2385034"/>
            <a:ext cx="2900495" cy="60454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A3752F4-52A2-35D0-00E0-86689D178695}"/>
              </a:ext>
            </a:extLst>
          </p:cNvPr>
          <p:cNvSpPr txBox="1"/>
          <p:nvPr/>
        </p:nvSpPr>
        <p:spPr>
          <a:xfrm>
            <a:off x="4093730" y="2013912"/>
            <a:ext cx="62714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464" indent="-283464" algn="l" rtl="0" eaLnBrk="1" latinLnBrk="0" hangingPunct="1">
              <a:buClrTx/>
              <a:buSzPts val="1800"/>
              <a:buFont typeface="Wingdings" panose="05000000000000000000" pitchFamily="2" charset="2"/>
              <a:buChar char="ü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Retrosternal chest pain</a:t>
            </a:r>
          </a:p>
          <a:p>
            <a:pPr marL="283464" indent="-283464" algn="l" rtl="0" eaLnBrk="1" latinLnBrk="0" hangingPunct="1">
              <a:buClrTx/>
              <a:buSzPts val="1800"/>
              <a:buFont typeface="Wingdings" panose="05000000000000000000" pitchFamily="2" charset="2"/>
              <a:buChar char="ü"/>
            </a:pPr>
            <a:endParaRPr lang="en-US" sz="1800" dirty="0">
              <a:effectLst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Heart consultation</a:t>
            </a:r>
            <a:endParaRPr lang="en-US" dirty="0"/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rgbClr val="000000"/>
              </a:solidFill>
              <a:effectLst/>
              <a:latin typeface="Gill Sans MT" panose="020B0502020104020203" pitchFamily="34" charset="0"/>
              <a:ea typeface="+mn-ea"/>
              <a:cs typeface="+mn-cs"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EKG</a:t>
            </a: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 marL="742950" indent="-285750" algn="l" rtl="0" eaLnBrk="1" latinLnBrk="0" hangingPunct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effectLst/>
                <a:latin typeface="Gill Sans MT" panose="020B0502020104020203" pitchFamily="34" charset="0"/>
              </a:rPr>
              <a:t>Negative</a:t>
            </a:r>
            <a:r>
              <a:rPr lang="en-US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 Troponin </a:t>
            </a:r>
            <a:endParaRPr lang="en-US" dirty="0">
              <a:effectLst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89B5D36-D404-635B-FD73-4FCAEA62E2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0" t="13513" r="25379" b="14119"/>
          <a:stretch>
            <a:fillRect/>
          </a:stretch>
        </p:blipFill>
        <p:spPr>
          <a:xfrm rot="5400000">
            <a:off x="8533302" y="1203513"/>
            <a:ext cx="1361065" cy="299512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48EA81D-ED44-ABD6-0B41-ED6A29756130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B5A1F98A-6754-2750-A173-11CD06B987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2"/>
          <a:stretch>
            <a:fillRect/>
          </a:stretch>
        </p:blipFill>
        <p:spPr>
          <a:xfrm>
            <a:off x="10781443" y="2013912"/>
            <a:ext cx="1256807" cy="13626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09D7994-5316-2EB1-0DE3-EDB018A08F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>
            <a:fillRect/>
          </a:stretch>
        </p:blipFill>
        <p:spPr>
          <a:xfrm>
            <a:off x="6631662" y="2225895"/>
            <a:ext cx="1484781" cy="85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639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C0D351-D916-2A57-5E91-1CCCBF692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xmlns="" id="{39EED8F8-8DBC-FA78-2514-5D29705E8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32" b="20901"/>
          <a:stretch>
            <a:fillRect/>
          </a:stretch>
        </p:blipFill>
        <p:spPr>
          <a:xfrm>
            <a:off x="5424596" y="4006589"/>
            <a:ext cx="2483374" cy="14395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1F7AC06-C7BF-30C7-03DB-EA8C8965E5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0AF32E57-A8C6-C2D7-E85E-DB9136D9BAF3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C8AAD96-C5B9-6D74-0A60-DA6312CE97FC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52C7333D-5C32-B27B-6D0D-D839BAE16070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31C31274-1243-D5B8-27C1-61F60AF1515E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48396B10-1014-3F37-B1EE-F7DF84242642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36F9900B-C9FB-B39C-2E62-483EA52087A6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94C9205B-0332-B1F4-989F-C15B751942E1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3F628CC0-4DE9-81CA-62DB-7F4C67635B55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AEB5C4D5-55CC-9A39-166F-05A01179094A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884A0112-B044-25A1-E051-E1ABB2D70C36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B5D4DA9-ED3E-5562-88FC-E523DF807BA9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18CFD6BB-2E1E-C4CD-7B70-FC7F2E02FBE2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68502DA-BDEE-507F-A0C5-6823ADFEE0BF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6BE4713-EF4F-4C55-D8F4-D834C360D561}"/>
              </a:ext>
            </a:extLst>
          </p:cNvPr>
          <p:cNvSpPr/>
          <p:nvPr/>
        </p:nvSpPr>
        <p:spPr>
          <a:xfrm>
            <a:off x="6118781" y="1949935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7476F97-73A9-7ACE-2BA0-2D7827DEF80F}"/>
              </a:ext>
            </a:extLst>
          </p:cNvPr>
          <p:cNvSpPr txBox="1"/>
          <p:nvPr/>
        </p:nvSpPr>
        <p:spPr>
          <a:xfrm>
            <a:off x="5943368" y="4550096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3E2DEE7B-B7F0-573E-B7FE-C544354A5335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6EF8EC15-F798-8366-080A-627B8149BD16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xmlns="" id="{8FB05B19-C088-66A4-0140-ABA1CADFD4BB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AB4DC954-CBB6-58C1-9E81-29ADB1C5A1CF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8E17BD96-33F0-1C43-F991-517F00519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0C8340-1CAD-1B8E-6367-3BA3880EE493}"/>
              </a:ext>
            </a:extLst>
          </p:cNvPr>
          <p:cNvSpPr txBox="1"/>
          <p:nvPr/>
        </p:nvSpPr>
        <p:spPr>
          <a:xfrm>
            <a:off x="4071746" y="5588705"/>
            <a:ext cx="5073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ill Sans MT" panose="020B0502020104020203" pitchFamily="34" charset="0"/>
              </a:rPr>
              <a:t>{ 300 cc of clean and clear urine 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E9D8FDB-D4E7-1F8A-AC31-15492FBA0E22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38396423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4ABCB62-919A-2B13-DA19-D14E0725D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78747B8-92D7-5581-1350-3E7E7F9CF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CB63109A-CEF2-E283-2EB8-000D810B18BC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5F3E1B-DFED-A9BD-F697-D9080C18CCA3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F2468E0F-5332-2C52-2885-86C3B11408E5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A51CCAAE-2B8E-705A-39F3-652C6F4EC2BF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7A3D09D0-E364-CEBE-6190-DABED8878C2F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A1EF2E8C-78F9-DABB-3954-F37F39A3141B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9DF3FE4-F32C-8AA1-378E-96AEC0809736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FE4D35E1-A883-C7B9-7EA7-A1D217B4B685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41F6F5EC-C8D3-6886-4932-D4CFC6764104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A93F2BFB-684A-33A3-B02F-C366AD83DB7C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1B7CCA51-ABFE-3EF4-5F05-AA355FC2F503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55C40155-850F-B935-F0A4-9ABB98894FD5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67A0DD1-4AB7-EF80-047A-2B5789DA5DA9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pic>
        <p:nvPicPr>
          <p:cNvPr id="4" name="Picture 3" descr="Romsons :: Nasogastric Tube">
            <a:extLst>
              <a:ext uri="{FF2B5EF4-FFF2-40B4-BE49-F238E27FC236}">
                <a16:creationId xmlns:a16="http://schemas.microsoft.com/office/drawing/2014/main" xmlns="" id="{8E126103-8738-DF8D-8CCB-D9EF88347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66" y="2967752"/>
            <a:ext cx="2971726" cy="297172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5EB8B9E-D531-90E5-C544-68DB19FA7760}"/>
              </a:ext>
            </a:extLst>
          </p:cNvPr>
          <p:cNvSpPr/>
          <p:nvPr/>
        </p:nvSpPr>
        <p:spPr>
          <a:xfrm>
            <a:off x="6082954" y="1869424"/>
            <a:ext cx="12682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A4E365E-CBF0-1E5F-4D8D-08C42BF2C88D}"/>
              </a:ext>
            </a:extLst>
          </p:cNvPr>
          <p:cNvSpPr txBox="1"/>
          <p:nvPr/>
        </p:nvSpPr>
        <p:spPr>
          <a:xfrm>
            <a:off x="5949220" y="4113915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NG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57E59829-A9FE-E690-79EF-D355D306B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3" y="1970241"/>
            <a:ext cx="2483374" cy="248337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67BB63E7-7AB0-BEC7-2798-0B833B9D8942}"/>
              </a:ext>
            </a:extLst>
          </p:cNvPr>
          <p:cNvSpPr/>
          <p:nvPr/>
        </p:nvSpPr>
        <p:spPr>
          <a:xfrm>
            <a:off x="2181322" y="1351891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E2C5650-47EA-F770-8919-526F9EF86F80}"/>
              </a:ext>
            </a:extLst>
          </p:cNvPr>
          <p:cNvSpPr txBox="1"/>
          <p:nvPr/>
        </p:nvSpPr>
        <p:spPr>
          <a:xfrm>
            <a:off x="2052395" y="3038518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070C464-4818-73E8-3D76-E8A421CE2349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1EC83771-A3FF-8DB0-3A4A-A67238709791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6512CB07-DD51-F7DA-CA23-5FF6670DF072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5A9D6D12-5E78-4356-0BED-634D3C46B529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8602AF7B-194D-4BFE-69EA-435A62068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414D23-D4FB-CDFB-7F9F-4A9393D80BCD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19908850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0D8335C-1EA9-E30B-60F9-AFE8D92D6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Romsons :: Nasogastric Tube">
            <a:extLst>
              <a:ext uri="{FF2B5EF4-FFF2-40B4-BE49-F238E27FC236}">
                <a16:creationId xmlns:a16="http://schemas.microsoft.com/office/drawing/2014/main" xmlns="" id="{6B80E4AE-9F9E-EB4C-CF32-B225CA117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06" y="4094991"/>
            <a:ext cx="2971726" cy="2971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BF7B6D8-4BD7-AFDF-5EF2-65A5B26559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ABE7F591-13C3-F53A-CFC5-50F65A3BC382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8E9B3FF-6858-BD0A-B3E0-4488CA52D5B8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F5BDA15-A379-C41B-CFF4-8CB2AF44387A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B6635EE6-1788-ECA8-E7F0-72B8CF3DBF83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AA0B6808-DB66-8B78-8775-BCB72CBCF935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47AC18A5-7A5A-1815-189D-CBBE69331020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F1A59826-095B-00EF-D48B-CC09E5A5BFA0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AD5801BD-E183-6ABE-92EE-8CB6915ECE37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B4FB5AC8-332B-92B2-538D-55686220F604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B53F480B-FB41-4232-BFFF-30C54A936E56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A765F26-77DB-2F8F-87E4-BF14B1461AB8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17AFE129-ABD7-45D0-44CC-F02164FD45D5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14164A-EFD1-CC33-0D11-F1AC67BD4CDF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6489D44-976B-7C67-2E36-29B3B8DBC3F6}"/>
              </a:ext>
            </a:extLst>
          </p:cNvPr>
          <p:cNvSpPr/>
          <p:nvPr/>
        </p:nvSpPr>
        <p:spPr>
          <a:xfrm>
            <a:off x="2038319" y="3652665"/>
            <a:ext cx="12682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27A18678-6C5A-3496-79C9-8D8BD82E36E0}"/>
              </a:ext>
            </a:extLst>
          </p:cNvPr>
          <p:cNvSpPr txBox="1"/>
          <p:nvPr/>
        </p:nvSpPr>
        <p:spPr>
          <a:xfrm>
            <a:off x="1946760" y="5241154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44ABE797-7F35-0955-C6EA-EA206F535DD0}"/>
              </a:ext>
            </a:extLst>
          </p:cNvPr>
          <p:cNvSpPr/>
          <p:nvPr/>
        </p:nvSpPr>
        <p:spPr>
          <a:xfrm>
            <a:off x="7122217" y="2188060"/>
            <a:ext cx="607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0C2B16C7-C43D-7309-C051-6E1CDB92EDAD}"/>
              </a:ext>
            </a:extLst>
          </p:cNvPr>
          <p:cNvSpPr/>
          <p:nvPr/>
        </p:nvSpPr>
        <p:spPr>
          <a:xfrm>
            <a:off x="7062103" y="3122860"/>
            <a:ext cx="7280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E2B9F348-96A0-ADB1-D379-03B4A8DF914F}"/>
              </a:ext>
            </a:extLst>
          </p:cNvPr>
          <p:cNvSpPr/>
          <p:nvPr/>
        </p:nvSpPr>
        <p:spPr>
          <a:xfrm>
            <a:off x="7144657" y="4057660"/>
            <a:ext cx="5629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B083C7DE-0D38-66E6-EAA0-F9E0ED301E40}"/>
              </a:ext>
            </a:extLst>
          </p:cNvPr>
          <p:cNvSpPr/>
          <p:nvPr/>
        </p:nvSpPr>
        <p:spPr>
          <a:xfrm>
            <a:off x="7159886" y="4992460"/>
            <a:ext cx="5325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938215F-A2A1-29B9-2FF8-27D7BE39776D}"/>
              </a:ext>
            </a:extLst>
          </p:cNvPr>
          <p:cNvSpPr/>
          <p:nvPr/>
        </p:nvSpPr>
        <p:spPr>
          <a:xfrm>
            <a:off x="7152673" y="5927260"/>
            <a:ext cx="5469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67F8D0D-6C1F-BF74-8E2D-CED9EBCA123B}"/>
              </a:ext>
            </a:extLst>
          </p:cNvPr>
          <p:cNvSpPr/>
          <p:nvPr/>
        </p:nvSpPr>
        <p:spPr>
          <a:xfrm>
            <a:off x="2181322" y="1351891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7FFC1AAC-ACE0-1306-0CC6-1F0D8BAEBE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3" y="1970241"/>
            <a:ext cx="2483374" cy="248337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89FFDBA-4BEA-9E69-C869-1FA2E464F0A5}"/>
              </a:ext>
            </a:extLst>
          </p:cNvPr>
          <p:cNvSpPr txBox="1"/>
          <p:nvPr/>
        </p:nvSpPr>
        <p:spPr>
          <a:xfrm>
            <a:off x="2052395" y="3038518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EBEC88BC-AA53-B9A9-44F6-CEF4859C180F}"/>
              </a:ext>
            </a:extLst>
          </p:cNvPr>
          <p:cNvSpPr/>
          <p:nvPr/>
        </p:nvSpPr>
        <p:spPr>
          <a:xfrm>
            <a:off x="5496737" y="3563772"/>
            <a:ext cx="134844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C5E657A2-3D1B-33BD-8487-4768B0A3B8A4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B2E80D7E-7403-4F7C-23B6-421E49E6A4FB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C463A6FC-60E0-FEB0-1754-D0D8246B242E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26FB44A5-E9BD-92D7-DF53-85C421421A7E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B9FC3F09-6F98-3AD2-4BB4-EF55801F0F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2F34574-B317-6E28-733C-3DB4F964A088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2168275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FCC7C65-C7AE-5F9C-BB71-F84DF6881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D16DF001-B9CE-0AFC-9F97-D8B52E2E556E}"/>
              </a:ext>
            </a:extLst>
          </p:cNvPr>
          <p:cNvSpPr txBox="1"/>
          <p:nvPr/>
        </p:nvSpPr>
        <p:spPr>
          <a:xfrm>
            <a:off x="8007106" y="4422218"/>
            <a:ext cx="109998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latin typeface="Gill Sans MT" panose="020B0502020104020203" pitchFamily="34" charset="0"/>
              </a:rPr>
              <a:t>Pedestrian – car collision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927B34E-1641-999A-A776-4DFF682964C0}"/>
              </a:ext>
            </a:extLst>
          </p:cNvPr>
          <p:cNvSpPr txBox="1"/>
          <p:nvPr/>
        </p:nvSpPr>
        <p:spPr>
          <a:xfrm>
            <a:off x="8007106" y="4352576"/>
            <a:ext cx="10278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Gill Sans MT" panose="020B0502020104020203" pitchFamily="34" charset="0"/>
              </a:rPr>
              <a:t>The night before admission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3BFD755-F195-09F6-E445-375EA511B632}"/>
              </a:ext>
            </a:extLst>
          </p:cNvPr>
          <p:cNvSpPr txBox="1"/>
          <p:nvPr/>
        </p:nvSpPr>
        <p:spPr>
          <a:xfrm>
            <a:off x="8145799" y="4384365"/>
            <a:ext cx="710451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Gill Sans MT" panose="020B0502020104020203" pitchFamily="34" charset="0"/>
              </a:rPr>
              <a:t>Lumbar spine surgery 2 years ago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3CB7555-2F48-1E6F-F635-C6665443030D}"/>
              </a:ext>
            </a:extLst>
          </p:cNvPr>
          <p:cNvSpPr txBox="1"/>
          <p:nvPr/>
        </p:nvSpPr>
        <p:spPr>
          <a:xfrm>
            <a:off x="8205879" y="4237552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45DD09C-7D87-E454-BAC6-A28A5AA7D4D5}"/>
              </a:ext>
            </a:extLst>
          </p:cNvPr>
          <p:cNvSpPr txBox="1"/>
          <p:nvPr/>
        </p:nvSpPr>
        <p:spPr>
          <a:xfrm>
            <a:off x="8106493" y="4242221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pic>
        <p:nvPicPr>
          <p:cNvPr id="68" name="Picture 67" descr="Romsons :: Nasogastric Tube">
            <a:extLst>
              <a:ext uri="{FF2B5EF4-FFF2-40B4-BE49-F238E27FC236}">
                <a16:creationId xmlns:a16="http://schemas.microsoft.com/office/drawing/2014/main" xmlns="" id="{845B70AF-614C-EBB6-0FAD-5ACD513AF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06" y="4094991"/>
            <a:ext cx="2971726" cy="2971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7134C3C-E00A-7F2E-E021-565A60F1C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52BB4AC2-4C5F-9192-9244-C1A463BABC62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AAC8E7-F404-880F-8F72-3D80264FFC09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B58CF01-8E3F-D264-8286-CFA852B7AC76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F201727B-8D28-B28B-4AC5-3565B7D50848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C3209458-C5CA-4B73-C8D4-634F164186A1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86262135-804E-0A4B-2BB7-8B35E041EEDD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975B353-8C07-4061-1D41-0091DABFB8FE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35E412EC-84F5-402A-B6CB-F7DFDE247244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44D0E359-BA1F-2990-F8A0-B061EF8267A6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A6B51B66-5F5A-7A1B-6417-A7429BB50C09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0EE5B96E-0A55-1628-DE17-1C2729DFDDA6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47818802-E036-7761-436D-734BAA59D57D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779350B-CA0E-1118-8D46-EC44ADA5F32F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F630B5E-03F3-865F-F65E-1FC78167B37B}"/>
              </a:ext>
            </a:extLst>
          </p:cNvPr>
          <p:cNvSpPr/>
          <p:nvPr/>
        </p:nvSpPr>
        <p:spPr>
          <a:xfrm>
            <a:off x="2038319" y="3652665"/>
            <a:ext cx="12682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B1A269B4-F3F9-5D57-1303-F20491C6D6DB}"/>
              </a:ext>
            </a:extLst>
          </p:cNvPr>
          <p:cNvSpPr/>
          <p:nvPr/>
        </p:nvSpPr>
        <p:spPr>
          <a:xfrm>
            <a:off x="5496737" y="3563772"/>
            <a:ext cx="134844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32A8D6C-39DC-E129-9F41-51E250973728}"/>
              </a:ext>
            </a:extLst>
          </p:cNvPr>
          <p:cNvSpPr txBox="1"/>
          <p:nvPr/>
        </p:nvSpPr>
        <p:spPr>
          <a:xfrm>
            <a:off x="1946760" y="5241154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19A71A38-90D6-F862-8C15-BF5AF9D3A536}"/>
              </a:ext>
            </a:extLst>
          </p:cNvPr>
          <p:cNvSpPr/>
          <p:nvPr/>
        </p:nvSpPr>
        <p:spPr>
          <a:xfrm>
            <a:off x="7122217" y="2188060"/>
            <a:ext cx="607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C02A6CD-11F7-1160-8B6D-0B5A4DB10061}"/>
              </a:ext>
            </a:extLst>
          </p:cNvPr>
          <p:cNvSpPr/>
          <p:nvPr/>
        </p:nvSpPr>
        <p:spPr>
          <a:xfrm>
            <a:off x="7062103" y="3122860"/>
            <a:ext cx="7280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2D8A743F-D4EC-9EDF-3A71-7798317CA6FC}"/>
              </a:ext>
            </a:extLst>
          </p:cNvPr>
          <p:cNvSpPr/>
          <p:nvPr/>
        </p:nvSpPr>
        <p:spPr>
          <a:xfrm>
            <a:off x="7144657" y="4057660"/>
            <a:ext cx="5629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9305D841-C6A1-3AAF-79E5-D4DBE14DEF45}"/>
              </a:ext>
            </a:extLst>
          </p:cNvPr>
          <p:cNvSpPr/>
          <p:nvPr/>
        </p:nvSpPr>
        <p:spPr>
          <a:xfrm>
            <a:off x="7159886" y="4992460"/>
            <a:ext cx="5325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38B71B7E-DBCA-1359-A501-3E2169E5C70A}"/>
              </a:ext>
            </a:extLst>
          </p:cNvPr>
          <p:cNvSpPr/>
          <p:nvPr/>
        </p:nvSpPr>
        <p:spPr>
          <a:xfrm>
            <a:off x="7152673" y="5927260"/>
            <a:ext cx="5469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7D3900B-5250-7843-9954-D8D868C9652E}"/>
              </a:ext>
            </a:extLst>
          </p:cNvPr>
          <p:cNvSpPr/>
          <p:nvPr/>
        </p:nvSpPr>
        <p:spPr>
          <a:xfrm>
            <a:off x="2181322" y="1351891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FC99DEA7-4828-450B-7271-DD6A99C3B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3" y="1970241"/>
            <a:ext cx="2483374" cy="248337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19892E2-8E75-BD69-27AD-A75DA661BE0E}"/>
              </a:ext>
            </a:extLst>
          </p:cNvPr>
          <p:cNvSpPr txBox="1"/>
          <p:nvPr/>
        </p:nvSpPr>
        <p:spPr>
          <a:xfrm>
            <a:off x="2052395" y="3038518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xmlns="" id="{D324AAA1-11E0-F114-FBA2-9DB479CF0296}"/>
              </a:ext>
            </a:extLst>
          </p:cNvPr>
          <p:cNvSpPr/>
          <p:nvPr/>
        </p:nvSpPr>
        <p:spPr>
          <a:xfrm>
            <a:off x="8007107" y="4175679"/>
            <a:ext cx="1204369" cy="5558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2B8F7DFB-D192-3253-A2F7-70364CB8617E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9E8826F7-AA21-C2EA-DB93-88A8951B2ECA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xmlns="" id="{C526C34A-68D1-B86B-5481-13BA0CEF19EE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D633EB7E-3749-BE99-E7F3-002CF8B6F346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BD422795-2C80-0C17-D97A-9E3DDC5F5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8211E97-6E91-E2A2-1805-29A95A3C6653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25384269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181ECF8-422D-EFBC-8770-C822C8010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Romsons :: Nasogastric Tube">
            <a:extLst>
              <a:ext uri="{FF2B5EF4-FFF2-40B4-BE49-F238E27FC236}">
                <a16:creationId xmlns:a16="http://schemas.microsoft.com/office/drawing/2014/main" xmlns="" id="{585F66B5-ED51-CBBF-E2BF-F6D5A012C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06" y="4094991"/>
            <a:ext cx="2971726" cy="2971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49E36C9-62D4-1011-9EC5-DAE9B4076B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CFA2415A-620D-25BF-CA4C-9072A2C8762E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BC5846E-9BB1-E4BF-936E-FC91D45EAA8D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01CCF51-6119-0419-AEF6-AA26E2011B88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C339616B-D1E2-9BC8-6746-67A90BAFEB76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1E08FE8E-1537-E4B7-D5AD-F47C665AC64A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2B21B2F7-9958-6F36-2D5F-5EBDE8E34846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F33B53F-99C6-7366-BA30-CB81C5B04F0C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11B23552-56BF-EE6A-8703-8D10EA789C66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113E9F72-7474-3439-C5FA-01DC30004DD7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B478D236-6252-B29A-D34D-43A212462891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C961BA68-9034-D578-21BA-F338874A7859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2FF514B-5B2A-49F2-F920-368D8DC32065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66A0F5B-F2A5-6BBB-45C7-E5AF2B209FF4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161C72F-EE51-8ECE-2B57-85BC07A16DD8}"/>
              </a:ext>
            </a:extLst>
          </p:cNvPr>
          <p:cNvSpPr/>
          <p:nvPr/>
        </p:nvSpPr>
        <p:spPr>
          <a:xfrm>
            <a:off x="2038319" y="3652665"/>
            <a:ext cx="12682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54551930-4FF3-67CF-4CBC-1B1C5D524126}"/>
              </a:ext>
            </a:extLst>
          </p:cNvPr>
          <p:cNvSpPr/>
          <p:nvPr/>
        </p:nvSpPr>
        <p:spPr>
          <a:xfrm>
            <a:off x="5496737" y="3563772"/>
            <a:ext cx="134844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098107C-4356-6049-0070-1B116FA8368A}"/>
              </a:ext>
            </a:extLst>
          </p:cNvPr>
          <p:cNvSpPr txBox="1"/>
          <p:nvPr/>
        </p:nvSpPr>
        <p:spPr>
          <a:xfrm>
            <a:off x="1946760" y="5241154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669FD7AD-A89C-2295-E7F0-21DD00CF4133}"/>
              </a:ext>
            </a:extLst>
          </p:cNvPr>
          <p:cNvSpPr/>
          <p:nvPr/>
        </p:nvSpPr>
        <p:spPr>
          <a:xfrm>
            <a:off x="7122217" y="2188060"/>
            <a:ext cx="607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1212964D-8F74-2548-A658-B8396C150A90}"/>
              </a:ext>
            </a:extLst>
          </p:cNvPr>
          <p:cNvSpPr/>
          <p:nvPr/>
        </p:nvSpPr>
        <p:spPr>
          <a:xfrm>
            <a:off x="7062103" y="3122860"/>
            <a:ext cx="7280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6BA11397-0929-8BDB-636B-909A4F699378}"/>
              </a:ext>
            </a:extLst>
          </p:cNvPr>
          <p:cNvSpPr/>
          <p:nvPr/>
        </p:nvSpPr>
        <p:spPr>
          <a:xfrm>
            <a:off x="7144657" y="4057660"/>
            <a:ext cx="5629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62219EB3-709E-78EA-0207-833B40470614}"/>
              </a:ext>
            </a:extLst>
          </p:cNvPr>
          <p:cNvSpPr/>
          <p:nvPr/>
        </p:nvSpPr>
        <p:spPr>
          <a:xfrm>
            <a:off x="7159886" y="4992460"/>
            <a:ext cx="5325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7918CB2B-1151-B8C2-23F0-D7B35ABCB157}"/>
              </a:ext>
            </a:extLst>
          </p:cNvPr>
          <p:cNvSpPr/>
          <p:nvPr/>
        </p:nvSpPr>
        <p:spPr>
          <a:xfrm>
            <a:off x="7152673" y="5927260"/>
            <a:ext cx="5469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C177B13-B8DA-3EF3-BB9B-E5CA8D5E912A}"/>
              </a:ext>
            </a:extLst>
          </p:cNvPr>
          <p:cNvSpPr/>
          <p:nvPr/>
        </p:nvSpPr>
        <p:spPr>
          <a:xfrm>
            <a:off x="2181322" y="1351891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303A994D-5980-01C3-21EF-ABBF5FDD0A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3" y="1970241"/>
            <a:ext cx="2483374" cy="248337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3AAD6CF-4561-5608-B852-C57D22857516}"/>
              </a:ext>
            </a:extLst>
          </p:cNvPr>
          <p:cNvSpPr txBox="1"/>
          <p:nvPr/>
        </p:nvSpPr>
        <p:spPr>
          <a:xfrm>
            <a:off x="2052395" y="3038518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0B813A-4946-2AB7-75A2-0F0E1509898C}"/>
              </a:ext>
            </a:extLst>
          </p:cNvPr>
          <p:cNvSpPr txBox="1"/>
          <p:nvPr/>
        </p:nvSpPr>
        <p:spPr>
          <a:xfrm>
            <a:off x="9211476" y="2389247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pic>
        <p:nvPicPr>
          <p:cNvPr id="11" name="Picture 10" descr="Allergic - Free healthcare and medical icons">
            <a:extLst>
              <a:ext uri="{FF2B5EF4-FFF2-40B4-BE49-F238E27FC236}">
                <a16:creationId xmlns:a16="http://schemas.microsoft.com/office/drawing/2014/main" xmlns="" id="{8B91E233-C3A9-F7E2-22F6-6EDCBDAD8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4458" y="2251484"/>
            <a:ext cx="697350" cy="6973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26C697C-F2DD-7B69-790E-42C3E507F77C}"/>
              </a:ext>
            </a:extLst>
          </p:cNvPr>
          <p:cNvSpPr txBox="1"/>
          <p:nvPr/>
        </p:nvSpPr>
        <p:spPr>
          <a:xfrm>
            <a:off x="8007106" y="4422218"/>
            <a:ext cx="109998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latin typeface="Gill Sans MT" panose="020B0502020104020203" pitchFamily="34" charset="0"/>
              </a:rPr>
              <a:t>Pedestrian – car collision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0DCB95F-52A1-315E-48BD-2A0773C04730}"/>
              </a:ext>
            </a:extLst>
          </p:cNvPr>
          <p:cNvSpPr txBox="1"/>
          <p:nvPr/>
        </p:nvSpPr>
        <p:spPr>
          <a:xfrm>
            <a:off x="8007106" y="4352576"/>
            <a:ext cx="10278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Gill Sans MT" panose="020B0502020104020203" pitchFamily="34" charset="0"/>
              </a:rPr>
              <a:t>The night before admission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1754152D-472C-FD29-1C57-B9E99F89A063}"/>
              </a:ext>
            </a:extLst>
          </p:cNvPr>
          <p:cNvSpPr txBox="1"/>
          <p:nvPr/>
        </p:nvSpPr>
        <p:spPr>
          <a:xfrm>
            <a:off x="8145799" y="4384365"/>
            <a:ext cx="710451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Gill Sans MT" panose="020B0502020104020203" pitchFamily="34" charset="0"/>
              </a:rPr>
              <a:t>Lumbar spine surgery 2 years ago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C7BBF193-327B-E5BC-3753-19A460A13549}"/>
              </a:ext>
            </a:extLst>
          </p:cNvPr>
          <p:cNvSpPr txBox="1"/>
          <p:nvPr/>
        </p:nvSpPr>
        <p:spPr>
          <a:xfrm>
            <a:off x="8205879" y="4237552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xmlns="" id="{B0932355-3ECA-7A4E-121D-27D2DCB54601}"/>
              </a:ext>
            </a:extLst>
          </p:cNvPr>
          <p:cNvSpPr/>
          <p:nvPr/>
        </p:nvSpPr>
        <p:spPr>
          <a:xfrm>
            <a:off x="8007107" y="4175679"/>
            <a:ext cx="1204369" cy="5558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7D9BB4B7-74D1-DF1F-6B9E-6D466C559EB4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89029262-A5F2-1653-0DAA-FDFBA954ED0A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xmlns="" id="{5C53753C-26B9-4BCB-612E-0815920B424B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B1AC857E-31EE-E21C-C662-30D81B079868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9B9837E9-D61F-35BC-0CCD-6CD06737D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0C7717E-D0B5-B9F7-D27A-9838266546A4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5102329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5B0196A-4731-5854-FE7E-A09450B50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Romsons :: Nasogastric Tube">
            <a:extLst>
              <a:ext uri="{FF2B5EF4-FFF2-40B4-BE49-F238E27FC236}">
                <a16:creationId xmlns:a16="http://schemas.microsoft.com/office/drawing/2014/main" xmlns="" id="{527417DF-8E94-2560-B6A9-AD90D64FE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06" y="4094991"/>
            <a:ext cx="2971726" cy="2971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3B0B11A-9F88-E1A6-B624-5F9574BFA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ED1C7EDB-909B-B10A-8126-3EE330CC0EC7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97ADD56-3C2B-101F-D979-86F3C122DA52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E13A1A3B-4CAD-E877-95EE-B2CF75C0A113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6E886F7D-E6A4-85ED-C767-538BE1211A5C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06B32AFE-6C41-AFC6-12E6-5DC90A7B495D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0AB09315-054E-87EC-C318-EF2555E21F03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247AB74-5C77-CF2F-55DF-5DBF0B8EB076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65E87246-1A2F-2A6A-ED7A-145A18DE64ED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89EA7853-391C-921B-911A-E9E3F2A16CD3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3D101F9-50CC-DD15-F3EB-C16422A8AD96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508094C0-AECB-C8C3-BEC6-7425A238F3A8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7252BDF0-5C83-77BD-3367-80D2F6792B71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85BBE40-EBA6-530F-4CEA-D560C285315A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B5767CE-105C-ACFA-06AC-561ABF6B04AD}"/>
              </a:ext>
            </a:extLst>
          </p:cNvPr>
          <p:cNvSpPr/>
          <p:nvPr/>
        </p:nvSpPr>
        <p:spPr>
          <a:xfrm>
            <a:off x="2038319" y="3652665"/>
            <a:ext cx="12682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D365120-B90D-E3F5-F49D-D7116ACC18A2}"/>
              </a:ext>
            </a:extLst>
          </p:cNvPr>
          <p:cNvSpPr/>
          <p:nvPr/>
        </p:nvSpPr>
        <p:spPr>
          <a:xfrm>
            <a:off x="5496737" y="3563772"/>
            <a:ext cx="134844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F9C70EF-1951-D2AC-2E07-476A8C0209CD}"/>
              </a:ext>
            </a:extLst>
          </p:cNvPr>
          <p:cNvSpPr txBox="1"/>
          <p:nvPr/>
        </p:nvSpPr>
        <p:spPr>
          <a:xfrm>
            <a:off x="1946760" y="5241154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276DE122-BFFC-7B1C-9EB6-26F08589B8D8}"/>
              </a:ext>
            </a:extLst>
          </p:cNvPr>
          <p:cNvSpPr/>
          <p:nvPr/>
        </p:nvSpPr>
        <p:spPr>
          <a:xfrm>
            <a:off x="7122217" y="2188060"/>
            <a:ext cx="607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1596F1C8-E600-C326-ADAC-F2D7222D8BA0}"/>
              </a:ext>
            </a:extLst>
          </p:cNvPr>
          <p:cNvSpPr/>
          <p:nvPr/>
        </p:nvSpPr>
        <p:spPr>
          <a:xfrm>
            <a:off x="7062103" y="3122860"/>
            <a:ext cx="7280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5D88AC37-0AD9-3A41-746E-752497F404F4}"/>
              </a:ext>
            </a:extLst>
          </p:cNvPr>
          <p:cNvSpPr/>
          <p:nvPr/>
        </p:nvSpPr>
        <p:spPr>
          <a:xfrm>
            <a:off x="7144657" y="4057660"/>
            <a:ext cx="5629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50E355E8-0F12-E97F-DEB9-73F046F13CAE}"/>
              </a:ext>
            </a:extLst>
          </p:cNvPr>
          <p:cNvSpPr/>
          <p:nvPr/>
        </p:nvSpPr>
        <p:spPr>
          <a:xfrm>
            <a:off x="7159886" y="4992460"/>
            <a:ext cx="5325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4B194A4D-2188-A4FA-5260-09B157CEF1E1}"/>
              </a:ext>
            </a:extLst>
          </p:cNvPr>
          <p:cNvSpPr/>
          <p:nvPr/>
        </p:nvSpPr>
        <p:spPr>
          <a:xfrm>
            <a:off x="7152673" y="5927260"/>
            <a:ext cx="5469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5EC8553-BC75-B5D6-DB57-4E129125CFE3}"/>
              </a:ext>
            </a:extLst>
          </p:cNvPr>
          <p:cNvSpPr/>
          <p:nvPr/>
        </p:nvSpPr>
        <p:spPr>
          <a:xfrm>
            <a:off x="2181322" y="1351891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7E66E1C7-075B-AE36-2099-09F1342A19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3" y="1970241"/>
            <a:ext cx="2483374" cy="248337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4EC5397-C376-659E-9090-44DEAB0AA502}"/>
              </a:ext>
            </a:extLst>
          </p:cNvPr>
          <p:cNvSpPr txBox="1"/>
          <p:nvPr/>
        </p:nvSpPr>
        <p:spPr>
          <a:xfrm>
            <a:off x="2052395" y="3038518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1D29FAE-21AF-2B58-1C8D-19BA79AD3111}"/>
              </a:ext>
            </a:extLst>
          </p:cNvPr>
          <p:cNvSpPr txBox="1"/>
          <p:nvPr/>
        </p:nvSpPr>
        <p:spPr>
          <a:xfrm>
            <a:off x="9211476" y="2389247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B4C2116-6B89-AB78-BD5F-409EE3BF68CD}"/>
              </a:ext>
            </a:extLst>
          </p:cNvPr>
          <p:cNvSpPr txBox="1"/>
          <p:nvPr/>
        </p:nvSpPr>
        <p:spPr>
          <a:xfrm>
            <a:off x="9211476" y="3353692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pic>
        <p:nvPicPr>
          <p:cNvPr id="19" name="Picture 18" descr="Medications - Free medical icons">
            <a:extLst>
              <a:ext uri="{FF2B5EF4-FFF2-40B4-BE49-F238E27FC236}">
                <a16:creationId xmlns:a16="http://schemas.microsoft.com/office/drawing/2014/main" xmlns="" id="{773036E1-5C7C-06B4-1643-CFA65C3EAE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8231" y="3144764"/>
            <a:ext cx="728084" cy="728084"/>
          </a:xfrm>
          <a:prstGeom prst="rect">
            <a:avLst/>
          </a:prstGeom>
        </p:spPr>
      </p:pic>
      <p:pic>
        <p:nvPicPr>
          <p:cNvPr id="23" name="Picture 22" descr="Allergic - Free healthcare and medical icons">
            <a:extLst>
              <a:ext uri="{FF2B5EF4-FFF2-40B4-BE49-F238E27FC236}">
                <a16:creationId xmlns:a16="http://schemas.microsoft.com/office/drawing/2014/main" xmlns="" id="{9B24E2EB-7A8A-2A5F-39B4-CB2F59CEDA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4458" y="2251484"/>
            <a:ext cx="697350" cy="6973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64CF56F-5BB9-5CAB-6DE7-0B3B7F0EFFDF}"/>
              </a:ext>
            </a:extLst>
          </p:cNvPr>
          <p:cNvSpPr txBox="1"/>
          <p:nvPr/>
        </p:nvSpPr>
        <p:spPr>
          <a:xfrm>
            <a:off x="8007106" y="4422218"/>
            <a:ext cx="109998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latin typeface="Gill Sans MT" panose="020B0502020104020203" pitchFamily="34" charset="0"/>
              </a:rPr>
              <a:t>Pedestrian – car collision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6CF7DEC-C571-CEB8-EDD2-5D5537A1E94E}"/>
              </a:ext>
            </a:extLst>
          </p:cNvPr>
          <p:cNvSpPr txBox="1"/>
          <p:nvPr/>
        </p:nvSpPr>
        <p:spPr>
          <a:xfrm>
            <a:off x="8007106" y="4352576"/>
            <a:ext cx="10278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Gill Sans MT" panose="020B0502020104020203" pitchFamily="34" charset="0"/>
              </a:rPr>
              <a:t>The night before admission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FB6908EF-B304-0DAE-8C08-2C5620CAFA36}"/>
              </a:ext>
            </a:extLst>
          </p:cNvPr>
          <p:cNvSpPr txBox="1"/>
          <p:nvPr/>
        </p:nvSpPr>
        <p:spPr>
          <a:xfrm>
            <a:off x="8145799" y="4384365"/>
            <a:ext cx="710451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Gill Sans MT" panose="020B0502020104020203" pitchFamily="34" charset="0"/>
              </a:rPr>
              <a:t>Lumbar spine surgery 2 years ago</a:t>
            </a:r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xmlns="" id="{E084583C-B109-68A2-9490-F600739F1348}"/>
              </a:ext>
            </a:extLst>
          </p:cNvPr>
          <p:cNvSpPr/>
          <p:nvPr/>
        </p:nvSpPr>
        <p:spPr>
          <a:xfrm>
            <a:off x="8007107" y="4175679"/>
            <a:ext cx="1204369" cy="5558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4451F152-AF67-0248-A6CD-3FAB9FB8DD50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06BC183-4FDE-F0E9-E97C-85402B7D58D3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xmlns="" id="{700E8BA1-89D1-46DA-ACE9-BD77FF7126BE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533E363D-3C4B-E76C-B1EA-84F74E800AAC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3C50CC53-E699-3BE0-5F76-238F17F761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D428D0A-04E8-C12E-AA9E-3F19B0E97A6C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292013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A8B7518-BFF2-97F4-2559-14363D8F1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Romsons :: Nasogastric Tube">
            <a:extLst>
              <a:ext uri="{FF2B5EF4-FFF2-40B4-BE49-F238E27FC236}">
                <a16:creationId xmlns:a16="http://schemas.microsoft.com/office/drawing/2014/main" xmlns="" id="{234F46AE-C48F-97F3-AB5F-683836078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06" y="4094991"/>
            <a:ext cx="2971726" cy="2971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6B796EF-0468-30D5-A282-A6331B8D7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1B2D519B-E7B5-E32A-C2BF-CA5E342F7499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B26445-6092-335E-E8E4-956D1C258DE7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7BFC128-4CF9-1607-624B-C5FC6468399A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D84840F4-025F-F7AC-34EC-0BA61197350E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A56B4FCD-6788-6C19-7476-E0AF331A7D4B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215632CB-3277-97E1-2A70-D1114D222585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FA3090EB-2146-1472-851C-C907B926FF5D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3507C3AF-69EA-4CB4-8590-2AE042774D5F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EB3A4F2E-4BC8-E254-CE47-950E18446FEE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24907EE1-CBBC-4054-467D-372D2CCED612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44D3142D-D065-3DA3-E25F-962485D399FD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45C41311-5737-E16E-FDA2-8309FC74795A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70DB85E-40BC-03F4-DAE1-B9AF40D4FD21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431042D-54D2-4E70-5F1B-FB3F91D0E5BC}"/>
              </a:ext>
            </a:extLst>
          </p:cNvPr>
          <p:cNvSpPr/>
          <p:nvPr/>
        </p:nvSpPr>
        <p:spPr>
          <a:xfrm>
            <a:off x="2038319" y="3652665"/>
            <a:ext cx="12682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AA82AD4C-197A-7A73-ECA9-6CB9BD683105}"/>
              </a:ext>
            </a:extLst>
          </p:cNvPr>
          <p:cNvSpPr/>
          <p:nvPr/>
        </p:nvSpPr>
        <p:spPr>
          <a:xfrm>
            <a:off x="5496737" y="3563772"/>
            <a:ext cx="134844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74FC1D7-0C33-A1C4-098C-94258B5EBAC9}"/>
              </a:ext>
            </a:extLst>
          </p:cNvPr>
          <p:cNvSpPr txBox="1"/>
          <p:nvPr/>
        </p:nvSpPr>
        <p:spPr>
          <a:xfrm>
            <a:off x="1946760" y="5241154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9BA986F7-771B-E2FF-8E33-63C05C0FD8F8}"/>
              </a:ext>
            </a:extLst>
          </p:cNvPr>
          <p:cNvSpPr/>
          <p:nvPr/>
        </p:nvSpPr>
        <p:spPr>
          <a:xfrm>
            <a:off x="7122217" y="2188060"/>
            <a:ext cx="607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E3DEC859-2DD7-56F4-CBC9-82E0370DF63C}"/>
              </a:ext>
            </a:extLst>
          </p:cNvPr>
          <p:cNvSpPr/>
          <p:nvPr/>
        </p:nvSpPr>
        <p:spPr>
          <a:xfrm>
            <a:off x="7062103" y="3122860"/>
            <a:ext cx="7280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F9A13C7F-1933-B701-7EBA-CFEB2D1F7F96}"/>
              </a:ext>
            </a:extLst>
          </p:cNvPr>
          <p:cNvSpPr/>
          <p:nvPr/>
        </p:nvSpPr>
        <p:spPr>
          <a:xfrm>
            <a:off x="7144657" y="4057660"/>
            <a:ext cx="5629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72A42A45-511E-E111-0357-B63676CEEEDC}"/>
              </a:ext>
            </a:extLst>
          </p:cNvPr>
          <p:cNvSpPr/>
          <p:nvPr/>
        </p:nvSpPr>
        <p:spPr>
          <a:xfrm>
            <a:off x="7159886" y="4992460"/>
            <a:ext cx="5325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4E306136-D780-8F93-5DA5-85B952A3E10D}"/>
              </a:ext>
            </a:extLst>
          </p:cNvPr>
          <p:cNvSpPr/>
          <p:nvPr/>
        </p:nvSpPr>
        <p:spPr>
          <a:xfrm>
            <a:off x="7152673" y="5927260"/>
            <a:ext cx="5469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8DF018D-1CAB-C5A0-E1E6-39425F7C5C99}"/>
              </a:ext>
            </a:extLst>
          </p:cNvPr>
          <p:cNvSpPr/>
          <p:nvPr/>
        </p:nvSpPr>
        <p:spPr>
          <a:xfrm>
            <a:off x="2181322" y="1351891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5F7C1AE1-0633-F7FD-554B-B2589B8ED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3" y="1970241"/>
            <a:ext cx="2483374" cy="248337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76E2FC1-0ECF-5143-2000-AFFF7380F77F}"/>
              </a:ext>
            </a:extLst>
          </p:cNvPr>
          <p:cNvSpPr txBox="1"/>
          <p:nvPr/>
        </p:nvSpPr>
        <p:spPr>
          <a:xfrm>
            <a:off x="2052395" y="3038518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3B900B-1B16-A060-FFC7-80B65FBE96E5}"/>
              </a:ext>
            </a:extLst>
          </p:cNvPr>
          <p:cNvSpPr txBox="1"/>
          <p:nvPr/>
        </p:nvSpPr>
        <p:spPr>
          <a:xfrm>
            <a:off x="9211476" y="2389247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5CE126F-B344-7E82-A2AF-BE591D8948F9}"/>
              </a:ext>
            </a:extLst>
          </p:cNvPr>
          <p:cNvSpPr txBox="1"/>
          <p:nvPr/>
        </p:nvSpPr>
        <p:spPr>
          <a:xfrm>
            <a:off x="9211476" y="3353692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4062499-1EA2-CE2C-BFC6-ED70F90217FE}"/>
              </a:ext>
            </a:extLst>
          </p:cNvPr>
          <p:cNvSpPr txBox="1"/>
          <p:nvPr/>
        </p:nvSpPr>
        <p:spPr>
          <a:xfrm>
            <a:off x="9211476" y="4303881"/>
            <a:ext cx="2983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MT" panose="020B0502020104020203" pitchFamily="34" charset="0"/>
              </a:rPr>
              <a:t>Lumbar spine surgery 2 years ago</a:t>
            </a:r>
          </a:p>
        </p:txBody>
      </p:sp>
      <p:pic>
        <p:nvPicPr>
          <p:cNvPr id="21" name="Picture 20" descr="Allergic - Free healthcare and medical icons">
            <a:extLst>
              <a:ext uri="{FF2B5EF4-FFF2-40B4-BE49-F238E27FC236}">
                <a16:creationId xmlns:a16="http://schemas.microsoft.com/office/drawing/2014/main" xmlns="" id="{606EA2D4-C244-484B-D73D-1851E9F9C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4458" y="2251484"/>
            <a:ext cx="697350" cy="697350"/>
          </a:xfrm>
          <a:prstGeom prst="rect">
            <a:avLst/>
          </a:prstGeom>
        </p:spPr>
      </p:pic>
      <p:pic>
        <p:nvPicPr>
          <p:cNvPr id="29" name="Picture 28" descr="Medications - Free medical icons">
            <a:extLst>
              <a:ext uri="{FF2B5EF4-FFF2-40B4-BE49-F238E27FC236}">
                <a16:creationId xmlns:a16="http://schemas.microsoft.com/office/drawing/2014/main" xmlns="" id="{2951A784-08FF-96BF-D0A0-51438D0BF1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8231" y="3144764"/>
            <a:ext cx="728084" cy="728084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295B550D-ABF1-9628-6ACC-E8F1E415D1E3}"/>
              </a:ext>
            </a:extLst>
          </p:cNvPr>
          <p:cNvSpPr txBox="1"/>
          <p:nvPr/>
        </p:nvSpPr>
        <p:spPr>
          <a:xfrm>
            <a:off x="8007106" y="4422218"/>
            <a:ext cx="109998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latin typeface="Gill Sans MT" panose="020B0502020104020203" pitchFamily="34" charset="0"/>
              </a:rPr>
              <a:t>Pedestrian – car collision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CC764E34-5E1A-8C9F-BC8F-EC2554ADB994}"/>
              </a:ext>
            </a:extLst>
          </p:cNvPr>
          <p:cNvSpPr txBox="1"/>
          <p:nvPr/>
        </p:nvSpPr>
        <p:spPr>
          <a:xfrm>
            <a:off x="8007106" y="4352576"/>
            <a:ext cx="10278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Gill Sans MT" panose="020B0502020104020203" pitchFamily="34" charset="0"/>
              </a:rPr>
              <a:t>The night before admission</a:t>
            </a:r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xmlns="" id="{836E7D95-1B44-4E6C-175A-3D61B2A3A678}"/>
              </a:ext>
            </a:extLst>
          </p:cNvPr>
          <p:cNvSpPr/>
          <p:nvPr/>
        </p:nvSpPr>
        <p:spPr>
          <a:xfrm>
            <a:off x="8007107" y="4175679"/>
            <a:ext cx="1204369" cy="5558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 descr="Past - Free time and date icons">
            <a:extLst>
              <a:ext uri="{FF2B5EF4-FFF2-40B4-BE49-F238E27FC236}">
                <a16:creationId xmlns:a16="http://schemas.microsoft.com/office/drawing/2014/main" xmlns="" id="{9D8DDC34-16B0-A7EE-632F-9164E0D9EE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633" y="4006589"/>
            <a:ext cx="830997" cy="830997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55D0BD21-F4AE-8E87-2BC2-7893E1BD8238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85A34785-B341-DE38-D3B6-0923FC7E689A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37ABE24E-8993-2135-4E75-385986323C09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83D1FFED-D5F4-D626-5ABD-762429CF3E77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837B6B47-59DE-AD2D-7045-C66ACB7658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D214B5D-1CAB-7BAC-AEE8-95EC4E452AED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1789771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20E02A-C148-FD5E-8009-3AFE4059C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Romsons :: Nasogastric Tube">
            <a:extLst>
              <a:ext uri="{FF2B5EF4-FFF2-40B4-BE49-F238E27FC236}">
                <a16:creationId xmlns:a16="http://schemas.microsoft.com/office/drawing/2014/main" xmlns="" id="{85A28F97-8895-E5CA-1424-4ABEAD98D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06" y="4094991"/>
            <a:ext cx="2971726" cy="2971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DE54338-2F99-F092-EFF9-2D86E6B2BA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DC519D40-9B25-4F73-92E9-3843ED37D648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6FF6A38-7536-988C-F598-F86D0153E7AE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C5A9FF22-1F4D-76BC-B892-38F87AE5D784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33688502-7A59-B2B2-6761-5DF6CC818727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BC257BA1-D614-BE0D-0561-24A55D5B215E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E2E2932E-A6DE-D808-9D10-DBDAA24887A2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A75F8C8-5A3C-639B-6285-CAB73BDCC13B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E8662942-CC9C-2531-5A07-9A45EE10AC46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23F3893A-4BA4-E49A-F6FE-55F3C1988934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5350C792-A4AC-7287-5523-00F9DC2A8E30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06C21513-43E0-1B22-B1FD-764BA25B91C6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A719AB0-830D-13F0-22D7-A514DBF16EBF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4718A64-E6EA-8D37-8CDC-BE516708E98A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4C4BA6A-6D3A-DB4C-3441-F4BB9D0CEC24}"/>
              </a:ext>
            </a:extLst>
          </p:cNvPr>
          <p:cNvSpPr/>
          <p:nvPr/>
        </p:nvSpPr>
        <p:spPr>
          <a:xfrm>
            <a:off x="2038319" y="3652665"/>
            <a:ext cx="12682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B6589FB4-D6F2-F026-5950-DBFECFE2AB70}"/>
              </a:ext>
            </a:extLst>
          </p:cNvPr>
          <p:cNvSpPr/>
          <p:nvPr/>
        </p:nvSpPr>
        <p:spPr>
          <a:xfrm>
            <a:off x="5496737" y="3563772"/>
            <a:ext cx="134844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378BBCA-C69A-60E0-2A5E-446AA4E1FD7E}"/>
              </a:ext>
            </a:extLst>
          </p:cNvPr>
          <p:cNvSpPr txBox="1"/>
          <p:nvPr/>
        </p:nvSpPr>
        <p:spPr>
          <a:xfrm>
            <a:off x="1946760" y="5241154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CBE96D0E-8D3D-E3EA-9360-47973DD05842}"/>
              </a:ext>
            </a:extLst>
          </p:cNvPr>
          <p:cNvSpPr/>
          <p:nvPr/>
        </p:nvSpPr>
        <p:spPr>
          <a:xfrm>
            <a:off x="7122217" y="2188060"/>
            <a:ext cx="607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CF6F34F8-A946-5065-969D-93A8E4F235D4}"/>
              </a:ext>
            </a:extLst>
          </p:cNvPr>
          <p:cNvSpPr/>
          <p:nvPr/>
        </p:nvSpPr>
        <p:spPr>
          <a:xfrm>
            <a:off x="7062103" y="3122860"/>
            <a:ext cx="7280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CF94CAB6-12EA-5D9E-D5A3-FF5E8089EE15}"/>
              </a:ext>
            </a:extLst>
          </p:cNvPr>
          <p:cNvSpPr/>
          <p:nvPr/>
        </p:nvSpPr>
        <p:spPr>
          <a:xfrm>
            <a:off x="7144657" y="4057660"/>
            <a:ext cx="5629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B9D1294F-7300-A75B-7A87-0C3C822577CD}"/>
              </a:ext>
            </a:extLst>
          </p:cNvPr>
          <p:cNvSpPr/>
          <p:nvPr/>
        </p:nvSpPr>
        <p:spPr>
          <a:xfrm>
            <a:off x="7159886" y="4992460"/>
            <a:ext cx="5325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9195663F-F72A-61B6-9089-FB0BF86C89D1}"/>
              </a:ext>
            </a:extLst>
          </p:cNvPr>
          <p:cNvSpPr/>
          <p:nvPr/>
        </p:nvSpPr>
        <p:spPr>
          <a:xfrm>
            <a:off x="7152673" y="5927260"/>
            <a:ext cx="5469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9F4AA6B-897A-A62A-556B-A44883E4375B}"/>
              </a:ext>
            </a:extLst>
          </p:cNvPr>
          <p:cNvSpPr/>
          <p:nvPr/>
        </p:nvSpPr>
        <p:spPr>
          <a:xfrm>
            <a:off x="2181322" y="1351891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AFF418A0-7C26-EC90-8B9A-E929EDC4A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3" y="1970241"/>
            <a:ext cx="2483374" cy="248337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9ABD73C-E696-036B-7A35-F083B247B723}"/>
              </a:ext>
            </a:extLst>
          </p:cNvPr>
          <p:cNvSpPr txBox="1"/>
          <p:nvPr/>
        </p:nvSpPr>
        <p:spPr>
          <a:xfrm>
            <a:off x="2052395" y="3038518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33EA3C1-BC5A-BC22-2823-DB27CBDE9060}"/>
              </a:ext>
            </a:extLst>
          </p:cNvPr>
          <p:cNvSpPr txBox="1"/>
          <p:nvPr/>
        </p:nvSpPr>
        <p:spPr>
          <a:xfrm>
            <a:off x="9211476" y="2389247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E361D90-9175-F2C6-2D51-25663DA78473}"/>
              </a:ext>
            </a:extLst>
          </p:cNvPr>
          <p:cNvSpPr txBox="1"/>
          <p:nvPr/>
        </p:nvSpPr>
        <p:spPr>
          <a:xfrm>
            <a:off x="9211476" y="3353692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81C091C-B5AA-71BE-15BB-40790A8ECAC4}"/>
              </a:ext>
            </a:extLst>
          </p:cNvPr>
          <p:cNvSpPr txBox="1"/>
          <p:nvPr/>
        </p:nvSpPr>
        <p:spPr>
          <a:xfrm>
            <a:off x="9211476" y="4303881"/>
            <a:ext cx="2983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MT" panose="020B0502020104020203" pitchFamily="34" charset="0"/>
              </a:rPr>
              <a:t>Lumbar spine surgery 2 years ago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04ACDF4-5203-1DE1-65B9-B312E05CAAFB}"/>
              </a:ext>
            </a:extLst>
          </p:cNvPr>
          <p:cNvSpPr txBox="1"/>
          <p:nvPr/>
        </p:nvSpPr>
        <p:spPr>
          <a:xfrm>
            <a:off x="9206518" y="5223292"/>
            <a:ext cx="2442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MT" panose="020B0502020104020203" pitchFamily="34" charset="0"/>
              </a:rPr>
              <a:t>The night before admission</a:t>
            </a:r>
          </a:p>
        </p:txBody>
      </p:sp>
      <p:pic>
        <p:nvPicPr>
          <p:cNvPr id="23" name="Picture 22" descr="Allergic - Free healthcare and medical icons">
            <a:extLst>
              <a:ext uri="{FF2B5EF4-FFF2-40B4-BE49-F238E27FC236}">
                <a16:creationId xmlns:a16="http://schemas.microsoft.com/office/drawing/2014/main" xmlns="" id="{13CB2CA4-CD7B-081C-6941-92FD9AE55B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4458" y="2251484"/>
            <a:ext cx="697350" cy="697350"/>
          </a:xfrm>
          <a:prstGeom prst="rect">
            <a:avLst/>
          </a:prstGeom>
        </p:spPr>
      </p:pic>
      <p:pic>
        <p:nvPicPr>
          <p:cNvPr id="31" name="Picture 30" descr="Medications - Free medical icons">
            <a:extLst>
              <a:ext uri="{FF2B5EF4-FFF2-40B4-BE49-F238E27FC236}">
                <a16:creationId xmlns:a16="http://schemas.microsoft.com/office/drawing/2014/main" xmlns="" id="{55328161-EB86-089A-70E7-569253F18A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8231" y="3144764"/>
            <a:ext cx="728084" cy="728084"/>
          </a:xfrm>
          <a:prstGeom prst="rect">
            <a:avLst/>
          </a:prstGeom>
        </p:spPr>
      </p:pic>
      <p:pic>
        <p:nvPicPr>
          <p:cNvPr id="51" name="Picture 50" descr="Food - Free food icons">
            <a:extLst>
              <a:ext uri="{FF2B5EF4-FFF2-40B4-BE49-F238E27FC236}">
                <a16:creationId xmlns:a16="http://schemas.microsoft.com/office/drawing/2014/main" xmlns="" id="{02434477-9974-D686-9AB6-A3557E80A8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8231" y="5010321"/>
            <a:ext cx="830997" cy="830997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AECD8E94-ABF1-0F6E-0ADF-9B5DD3139E81}"/>
              </a:ext>
            </a:extLst>
          </p:cNvPr>
          <p:cNvSpPr txBox="1"/>
          <p:nvPr/>
        </p:nvSpPr>
        <p:spPr>
          <a:xfrm>
            <a:off x="8007106" y="4422218"/>
            <a:ext cx="109998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latin typeface="Gill Sans MT" panose="020B0502020104020203" pitchFamily="34" charset="0"/>
              </a:rPr>
              <a:t>Pedestrian – car collision</a:t>
            </a:r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xmlns="" id="{4F4D66CE-FF7F-103E-BCB1-A4D24539DE93}"/>
              </a:ext>
            </a:extLst>
          </p:cNvPr>
          <p:cNvSpPr/>
          <p:nvPr/>
        </p:nvSpPr>
        <p:spPr>
          <a:xfrm>
            <a:off x="8007107" y="4175679"/>
            <a:ext cx="1204369" cy="5558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 descr="Past - Free time and date icons">
            <a:extLst>
              <a:ext uri="{FF2B5EF4-FFF2-40B4-BE49-F238E27FC236}">
                <a16:creationId xmlns:a16="http://schemas.microsoft.com/office/drawing/2014/main" xmlns="" id="{899F4157-090B-44A2-7004-93C61B1196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7633" y="4006589"/>
            <a:ext cx="830997" cy="830997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0413906C-179F-45B7-A91F-52A7346F0389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5EADCED5-2599-17EA-43BB-6B4F2A3B2121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577D890E-0E02-8E33-7DA6-B808DC39D732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21F4C1E4-DFE7-99DE-80C8-1A11936A1ACF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7BAA7A1C-9B2B-1896-C919-3A1685A073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7F5B457-E4A8-F1AB-AE2E-054A4C9DCCEA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28231676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709E33B-50A5-64B3-8AEB-D9FC156B1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Romsons :: Nasogastric Tube">
            <a:extLst>
              <a:ext uri="{FF2B5EF4-FFF2-40B4-BE49-F238E27FC236}">
                <a16:creationId xmlns:a16="http://schemas.microsoft.com/office/drawing/2014/main" xmlns="" id="{FDB03C2A-1C54-72C5-7C6B-9721BA156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206" y="4094991"/>
            <a:ext cx="2971726" cy="2971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D7CC237-42A9-596B-F7FF-68232395B1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44C597E7-536E-4609-B5A0-9ABBD6339209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B549E7-70A8-C22C-576C-D465350205FF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0B1871B-0530-3C0A-B40F-BDD4D38C303C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51685599-17F5-4E6C-FABF-77D7D022B02F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54A0D3B8-74E5-DE46-A643-83D08DDE290D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E573A69C-5081-4FCE-AF98-10EE6A9E3A95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40EC6CA-54F4-95CC-308C-682C5F5B3C07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56BC0C33-1902-BCF3-6CBE-CEC1BF6A899B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8813543-3D73-663F-E1E8-AD98A46CB5DE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03331163-EB80-5F8C-5E2E-BA6627A287C1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F8BCC3F-8203-69DF-5F97-F6099196E207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F77F5647-11C7-DC72-DACC-993F088CB2E2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C5C1444-391A-5128-5DEA-668713B1B59F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668FEF6-F4E0-16CB-9E33-6C005C354A1E}"/>
              </a:ext>
            </a:extLst>
          </p:cNvPr>
          <p:cNvSpPr/>
          <p:nvPr/>
        </p:nvSpPr>
        <p:spPr>
          <a:xfrm>
            <a:off x="2038319" y="3652665"/>
            <a:ext cx="12682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824FD384-E3F0-7143-3FFE-B3B95353CCB6}"/>
              </a:ext>
            </a:extLst>
          </p:cNvPr>
          <p:cNvSpPr/>
          <p:nvPr/>
        </p:nvSpPr>
        <p:spPr>
          <a:xfrm>
            <a:off x="5496737" y="3563772"/>
            <a:ext cx="134844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5A8D0398-C8E0-DFA5-9381-FBA25C094B15}"/>
              </a:ext>
            </a:extLst>
          </p:cNvPr>
          <p:cNvSpPr txBox="1"/>
          <p:nvPr/>
        </p:nvSpPr>
        <p:spPr>
          <a:xfrm>
            <a:off x="1946760" y="5241154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0DC43869-3777-CC5D-7CBD-BA8306FE6B9B}"/>
              </a:ext>
            </a:extLst>
          </p:cNvPr>
          <p:cNvSpPr/>
          <p:nvPr/>
        </p:nvSpPr>
        <p:spPr>
          <a:xfrm>
            <a:off x="7122217" y="2188060"/>
            <a:ext cx="6078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56BCC451-CDA8-CCC7-70ED-76D4479C0A48}"/>
              </a:ext>
            </a:extLst>
          </p:cNvPr>
          <p:cNvSpPr/>
          <p:nvPr/>
        </p:nvSpPr>
        <p:spPr>
          <a:xfrm>
            <a:off x="7062103" y="3122860"/>
            <a:ext cx="7280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1EE2505E-5226-EEDF-DDE0-51CFD184C305}"/>
              </a:ext>
            </a:extLst>
          </p:cNvPr>
          <p:cNvSpPr/>
          <p:nvPr/>
        </p:nvSpPr>
        <p:spPr>
          <a:xfrm>
            <a:off x="7144657" y="4057660"/>
            <a:ext cx="5629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242A347B-D6AA-2DCE-5D6F-631FC1D151C8}"/>
              </a:ext>
            </a:extLst>
          </p:cNvPr>
          <p:cNvSpPr/>
          <p:nvPr/>
        </p:nvSpPr>
        <p:spPr>
          <a:xfrm>
            <a:off x="7159886" y="4992460"/>
            <a:ext cx="53251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9B0D6A7D-45A3-6626-3C0F-5B161E21B810}"/>
              </a:ext>
            </a:extLst>
          </p:cNvPr>
          <p:cNvSpPr/>
          <p:nvPr/>
        </p:nvSpPr>
        <p:spPr>
          <a:xfrm>
            <a:off x="7152673" y="5927260"/>
            <a:ext cx="5469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682F92B-8BC4-74D7-D11D-7B3D1EA5497A}"/>
              </a:ext>
            </a:extLst>
          </p:cNvPr>
          <p:cNvSpPr/>
          <p:nvPr/>
        </p:nvSpPr>
        <p:spPr>
          <a:xfrm>
            <a:off x="2181322" y="1351891"/>
            <a:ext cx="9797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5870EEC0-E151-03B9-5DD3-5D7E4EC4DC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623" y="1970241"/>
            <a:ext cx="2483374" cy="248337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A2213C9-0AEA-A17C-E421-0C9FCF0CC3D5}"/>
              </a:ext>
            </a:extLst>
          </p:cNvPr>
          <p:cNvSpPr txBox="1"/>
          <p:nvPr/>
        </p:nvSpPr>
        <p:spPr>
          <a:xfrm>
            <a:off x="2052395" y="3038518"/>
            <a:ext cx="125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Foley fix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EB7EC7D-4AA0-8686-A697-6E0A969FB558}"/>
              </a:ext>
            </a:extLst>
          </p:cNvPr>
          <p:cNvSpPr txBox="1"/>
          <p:nvPr/>
        </p:nvSpPr>
        <p:spPr>
          <a:xfrm>
            <a:off x="9211476" y="2389247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D0A18EF-F849-437C-95F6-890A4DD31F59}"/>
              </a:ext>
            </a:extLst>
          </p:cNvPr>
          <p:cNvSpPr txBox="1"/>
          <p:nvPr/>
        </p:nvSpPr>
        <p:spPr>
          <a:xfrm>
            <a:off x="9211476" y="3353692"/>
            <a:ext cx="100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Negative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029B00C-FDD8-D120-85BB-52ADFD4B9D7F}"/>
              </a:ext>
            </a:extLst>
          </p:cNvPr>
          <p:cNvSpPr txBox="1"/>
          <p:nvPr/>
        </p:nvSpPr>
        <p:spPr>
          <a:xfrm>
            <a:off x="9211476" y="4303881"/>
            <a:ext cx="2983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MT" panose="020B0502020104020203" pitchFamily="34" charset="0"/>
              </a:rPr>
              <a:t>Lumbar spine surgery 2 years ago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B43815D-F50B-2AB8-A92B-BE322CEFD309}"/>
              </a:ext>
            </a:extLst>
          </p:cNvPr>
          <p:cNvSpPr txBox="1"/>
          <p:nvPr/>
        </p:nvSpPr>
        <p:spPr>
          <a:xfrm>
            <a:off x="9206518" y="5223292"/>
            <a:ext cx="2442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MT" panose="020B0502020104020203" pitchFamily="34" charset="0"/>
              </a:rPr>
              <a:t>The night before admission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74C25FA-3272-C9BA-AEC1-A60B329FC37D}"/>
              </a:ext>
            </a:extLst>
          </p:cNvPr>
          <p:cNvSpPr txBox="1"/>
          <p:nvPr/>
        </p:nvSpPr>
        <p:spPr>
          <a:xfrm>
            <a:off x="9206518" y="6142703"/>
            <a:ext cx="22618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Gill Sans MT" panose="020B0502020104020203" pitchFamily="34" charset="0"/>
              </a:rPr>
              <a:t>Pedestrian – car collision</a:t>
            </a:r>
          </a:p>
        </p:txBody>
      </p:sp>
      <p:pic>
        <p:nvPicPr>
          <p:cNvPr id="29" name="Picture 28" descr="Allergic - Free healthcare and medical icons">
            <a:extLst>
              <a:ext uri="{FF2B5EF4-FFF2-40B4-BE49-F238E27FC236}">
                <a16:creationId xmlns:a16="http://schemas.microsoft.com/office/drawing/2014/main" xmlns="" id="{332980F1-D989-9330-03FB-1AEBCD5FB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4458" y="2251484"/>
            <a:ext cx="697350" cy="697350"/>
          </a:xfrm>
          <a:prstGeom prst="rect">
            <a:avLst/>
          </a:prstGeom>
        </p:spPr>
      </p:pic>
      <p:pic>
        <p:nvPicPr>
          <p:cNvPr id="43" name="Picture 42" descr="Medications - Free medical icons">
            <a:extLst>
              <a:ext uri="{FF2B5EF4-FFF2-40B4-BE49-F238E27FC236}">
                <a16:creationId xmlns:a16="http://schemas.microsoft.com/office/drawing/2014/main" xmlns="" id="{A5A650FB-B16E-04A7-AE00-5CECE1962C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8231" y="3144764"/>
            <a:ext cx="728084" cy="728084"/>
          </a:xfrm>
          <a:prstGeom prst="rect">
            <a:avLst/>
          </a:prstGeom>
        </p:spPr>
      </p:pic>
      <p:pic>
        <p:nvPicPr>
          <p:cNvPr id="52" name="Picture 51" descr="Food - Free food icons">
            <a:extLst>
              <a:ext uri="{FF2B5EF4-FFF2-40B4-BE49-F238E27FC236}">
                <a16:creationId xmlns:a16="http://schemas.microsoft.com/office/drawing/2014/main" xmlns="" id="{86DBF940-8969-1465-CEF4-C1665C29FD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8231" y="5010321"/>
            <a:ext cx="830997" cy="830997"/>
          </a:xfrm>
          <a:prstGeom prst="rect">
            <a:avLst/>
          </a:prstGeom>
        </p:spPr>
      </p:pic>
      <p:pic>
        <p:nvPicPr>
          <p:cNvPr id="54" name="Picture 53" descr="Download Free Event Icons in PNG &amp; SVG | Magnific (formerly Freepik)">
            <a:extLst>
              <a:ext uri="{FF2B5EF4-FFF2-40B4-BE49-F238E27FC236}">
                <a16:creationId xmlns:a16="http://schemas.microsoft.com/office/drawing/2014/main" xmlns="" id="{FE7F0DDE-CD74-B71D-D0D9-D3B8ED91D4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9293" y="5927260"/>
            <a:ext cx="707022" cy="707022"/>
          </a:xfrm>
          <a:prstGeom prst="rect">
            <a:avLst/>
          </a:prstGeom>
        </p:spPr>
      </p:pic>
      <p:sp>
        <p:nvSpPr>
          <p:cNvPr id="65" name="Arrow: Right 64">
            <a:extLst>
              <a:ext uri="{FF2B5EF4-FFF2-40B4-BE49-F238E27FC236}">
                <a16:creationId xmlns:a16="http://schemas.microsoft.com/office/drawing/2014/main" xmlns="" id="{4F954698-DDD3-D316-0B24-47820E09AF31}"/>
              </a:ext>
            </a:extLst>
          </p:cNvPr>
          <p:cNvSpPr/>
          <p:nvPr/>
        </p:nvSpPr>
        <p:spPr>
          <a:xfrm>
            <a:off x="8007107" y="4175679"/>
            <a:ext cx="1204369" cy="5558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 descr="Past - Free time and date icons">
            <a:extLst>
              <a:ext uri="{FF2B5EF4-FFF2-40B4-BE49-F238E27FC236}">
                <a16:creationId xmlns:a16="http://schemas.microsoft.com/office/drawing/2014/main" xmlns="" id="{C5039E94-5D0D-87DA-B23E-73FFEA9ABC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07633" y="4006589"/>
            <a:ext cx="830997" cy="83099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7A52A1D3-4E44-E230-6436-3D8AE60E563E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E2D4A108-0364-F7EC-097C-BF752B51C5B1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649669B3-1675-446C-73DC-B85E4EDFF4A2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135A87EB-020E-E2B0-9181-70B7B9F12DA9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307D7226-1B91-FEED-24F3-310FE02B30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3428E7E-4542-995C-A30A-CF346BD5F10F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3606688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85D60F4-0C2F-F5E7-D7B8-762E7A58C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B8E1F1E-E66A-785E-62D8-3A5AAC018C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64E9C384-264E-74A3-D3BE-4139BCCC291E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B1E4C57-8060-0E34-4A20-ACC3B0AD9F8F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B68E2A9-BCFF-F15D-81C0-675DC089A3F8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9D812F73-B923-CB6F-A64E-E4423746EB06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50924247-88F7-B13D-E405-DBED7D23A27E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6CB3434F-DF70-3A72-ED2B-2DC9E46233C5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A2FD8E9F-2C74-07CC-9EEC-4CD6AC758C4E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3E326EF3-AF0B-84B4-6F76-9DD06A6782D4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E5D94359-2141-6E83-7078-251502147DE1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A0B3BA6-0094-B493-4E48-768B528A905A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655183AD-B14A-2958-CC24-D4E3C0D1E110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3FACF164-DB5D-989D-D111-37CD96B14A7B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75A324A-EDF9-BBBC-B0E7-934AE89901B4}"/>
              </a:ext>
            </a:extLst>
          </p:cNvPr>
          <p:cNvSpPr txBox="1"/>
          <p:nvPr/>
        </p:nvSpPr>
        <p:spPr>
          <a:xfrm>
            <a:off x="4765045" y="1515735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6567EDA3-EECB-8432-8AB0-A798FC458B23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8A56332A-BB00-365B-B6DD-7882AF62EA91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2299EF71-E940-3E1B-F1E7-AD95B10B5E35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6495A187-9E4C-2A65-1257-89FA656D5F5D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710FA875-A3BE-8E2E-FE5A-026890AA1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A181985-602C-1124-D842-B43CA79063ED}"/>
              </a:ext>
            </a:extLst>
          </p:cNvPr>
          <p:cNvSpPr/>
          <p:nvPr/>
        </p:nvSpPr>
        <p:spPr>
          <a:xfrm>
            <a:off x="683651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36EBC20-1C70-E3FC-D767-CB107D62B5F8}"/>
              </a:ext>
            </a:extLst>
          </p:cNvPr>
          <p:cNvSpPr/>
          <p:nvPr/>
        </p:nvSpPr>
        <p:spPr>
          <a:xfrm>
            <a:off x="773497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FBD8CB19-9CA2-C2FD-0A3A-D02E6198800B}"/>
              </a:ext>
            </a:extLst>
          </p:cNvPr>
          <p:cNvSpPr/>
          <p:nvPr/>
        </p:nvSpPr>
        <p:spPr>
          <a:xfrm>
            <a:off x="637164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4059F5D-38CC-D911-D064-45E0868BBB0B}"/>
              </a:ext>
            </a:extLst>
          </p:cNvPr>
          <p:cNvSpPr/>
          <p:nvPr/>
        </p:nvSpPr>
        <p:spPr>
          <a:xfrm>
            <a:off x="5240335" y="1905889"/>
            <a:ext cx="27366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Imaging</a:t>
            </a:r>
            <a:endParaRPr lang="en-US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E17641A6-F913-640B-95FF-9474844616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8" r="25903"/>
          <a:stretch>
            <a:fillRect/>
          </a:stretch>
        </p:blipFill>
        <p:spPr>
          <a:xfrm>
            <a:off x="9011574" y="3323344"/>
            <a:ext cx="2815328" cy="268093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99735A4-9624-C0D2-320F-BE8C3A729ED1}"/>
              </a:ext>
            </a:extLst>
          </p:cNvPr>
          <p:cNvSpPr txBox="1"/>
          <p:nvPr/>
        </p:nvSpPr>
        <p:spPr>
          <a:xfrm>
            <a:off x="2241329" y="3570113"/>
            <a:ext cx="33724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Pelvic </a:t>
            </a:r>
            <a:r>
              <a:rPr lang="en-US" dirty="0" err="1">
                <a:latin typeface="Gill Sans MT" panose="020B0502020104020203" pitchFamily="34" charset="0"/>
              </a:rPr>
              <a:t>xray</a:t>
            </a:r>
            <a:endParaRPr lang="en-US" dirty="0">
              <a:latin typeface="Gill Sans MT" panose="020B0502020104020203" pitchFamily="34" charset="0"/>
            </a:endParaRPr>
          </a:p>
          <a:p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latin typeface="Gill Sans MT" panose="020B0502020104020203" pitchFamily="34" charset="0"/>
              </a:rPr>
              <a:t>Abdomonopelvic</a:t>
            </a:r>
            <a:r>
              <a:rPr lang="en-US" dirty="0">
                <a:latin typeface="Gill Sans MT" panose="020B0502020104020203" pitchFamily="34" charset="0"/>
              </a:rPr>
              <a:t> Sonography</a:t>
            </a:r>
          </a:p>
          <a:p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latin typeface="Gill Sans MT" panose="020B0502020104020203" pitchFamily="34" charset="0"/>
              </a:rPr>
              <a:t>Thoracoabdominopelvic</a:t>
            </a:r>
            <a:r>
              <a:rPr lang="en-US" dirty="0">
                <a:latin typeface="Gill Sans MT" panose="020B0502020104020203" pitchFamily="34" charset="0"/>
              </a:rPr>
              <a:t> CT without contrast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E code: 1162853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EF662FE8-53C2-33C3-2002-F7B4B0370287}"/>
              </a:ext>
            </a:extLst>
          </p:cNvPr>
          <p:cNvGrpSpPr/>
          <p:nvPr/>
        </p:nvGrpSpPr>
        <p:grpSpPr>
          <a:xfrm>
            <a:off x="6116015" y="2981242"/>
            <a:ext cx="2800926" cy="3592348"/>
            <a:chOff x="6086473" y="1305464"/>
            <a:chExt cx="5213357" cy="7372710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xmlns="" id="{B557C575-F5FC-BA97-99A3-71D604815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" b="612"/>
            <a:stretch>
              <a:fillRect/>
            </a:stretch>
          </p:blipFill>
          <p:spPr>
            <a:xfrm>
              <a:off x="6086473" y="1305464"/>
              <a:ext cx="5213357" cy="7372710"/>
            </a:xfrm>
            <a:prstGeom prst="rect">
              <a:avLst/>
            </a:prstGeom>
          </p:spPr>
        </p:pic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43A50821-3123-8B8A-759A-5FF529947AFD}"/>
                </a:ext>
              </a:extLst>
            </p:cNvPr>
            <p:cNvCxnSpPr/>
            <p:nvPr/>
          </p:nvCxnSpPr>
          <p:spPr>
            <a:xfrm flipH="1">
              <a:off x="10023894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5D71228C-1126-EA8F-C6D1-437CA5317881}"/>
                </a:ext>
              </a:extLst>
            </p:cNvPr>
            <p:cNvCxnSpPr/>
            <p:nvPr/>
          </p:nvCxnSpPr>
          <p:spPr>
            <a:xfrm flipH="1">
              <a:off x="8767312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865F162E-171D-35BB-00F6-2F19BEBFE6D7}"/>
                </a:ext>
              </a:extLst>
            </p:cNvPr>
            <p:cNvCxnSpPr/>
            <p:nvPr/>
          </p:nvCxnSpPr>
          <p:spPr>
            <a:xfrm flipH="1">
              <a:off x="7453011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61500EAE-5BB3-F649-53A3-9DC5F71259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58120" y="2571564"/>
              <a:ext cx="196991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10FC6225-370B-B9FC-B84F-F1FD528063AD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15381264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786989-6E58-A30C-B137-0D9A73556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878C54A-90DE-90DE-8F9D-AF8D38A2E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C0D9FE29-A8FA-47FA-8DFF-D693997B318E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C3DB485-5F47-1ED5-8B4D-F09CEC03CFE6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7A2E897A-0952-0C2B-FC66-603E431E9F57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D72DECD-CCE1-7A1B-C990-D2F1710998C4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EEBD1287-B44D-C478-94A8-4B2799D110AA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9DD41B8B-C008-EE54-0676-51E4A62612E2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AB99D83E-2024-61E5-5474-C516494B14B3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FECDC70B-40FF-1656-9C03-1283397E535C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AB49F275-4E58-C158-2800-A04DE96DFF26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9AEF3DD9-662B-FAA2-6ADC-881DD0AA1C78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B9B07A2-D8E1-42DA-72FF-3777251F32C2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36843C38-4E2A-976B-4818-56D8282D5C1C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D3DDC6A-42F1-271B-4073-3FFA7CDF23EE}"/>
              </a:ext>
            </a:extLst>
          </p:cNvPr>
          <p:cNvSpPr txBox="1"/>
          <p:nvPr/>
        </p:nvSpPr>
        <p:spPr>
          <a:xfrm>
            <a:off x="1831359" y="1552592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6F0DE5EA-1449-9983-D13D-3C7F3A3795EE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FA1D1E5E-92EF-25F5-4A30-6229F0A867EB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5F564EAA-F59B-C5FA-B712-76DED5EF5958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80546B9C-548F-0995-9B10-B6ECFAD0A738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3CEAE623-43B8-AAD2-1E3C-1B2DC166C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0BAD8E3-9237-DDAE-60EC-0D996CA8E6F3}"/>
              </a:ext>
            </a:extLst>
          </p:cNvPr>
          <p:cNvSpPr/>
          <p:nvPr/>
        </p:nvSpPr>
        <p:spPr>
          <a:xfrm>
            <a:off x="683651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A15FD69-207F-B614-0088-17D8BBAF58C3}"/>
              </a:ext>
            </a:extLst>
          </p:cNvPr>
          <p:cNvSpPr/>
          <p:nvPr/>
        </p:nvSpPr>
        <p:spPr>
          <a:xfrm>
            <a:off x="773497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47C56FD-71CA-DFA2-1A69-22D4B8F09C49}"/>
              </a:ext>
            </a:extLst>
          </p:cNvPr>
          <p:cNvSpPr/>
          <p:nvPr/>
        </p:nvSpPr>
        <p:spPr>
          <a:xfrm>
            <a:off x="637164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A262DCB5-6B56-4909-517B-5EEEC367DB25}"/>
              </a:ext>
            </a:extLst>
          </p:cNvPr>
          <p:cNvSpPr/>
          <p:nvPr/>
        </p:nvSpPr>
        <p:spPr>
          <a:xfrm>
            <a:off x="2221090" y="1844979"/>
            <a:ext cx="27366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Imaging</a:t>
            </a:r>
            <a:endParaRPr lang="en-US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817948A9-6E63-78ED-11D7-11808EC4F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8" r="25903"/>
          <a:stretch>
            <a:fillRect/>
          </a:stretch>
        </p:blipFill>
        <p:spPr>
          <a:xfrm>
            <a:off x="6096000" y="1379318"/>
            <a:ext cx="5669037" cy="53984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614A991-30C6-F10B-7EDE-7A16A4E226D9}"/>
              </a:ext>
            </a:extLst>
          </p:cNvPr>
          <p:cNvSpPr txBox="1"/>
          <p:nvPr/>
        </p:nvSpPr>
        <p:spPr>
          <a:xfrm>
            <a:off x="2063920" y="2976287"/>
            <a:ext cx="3454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Pelvic </a:t>
            </a:r>
            <a:r>
              <a:rPr lang="en-US" dirty="0" err="1">
                <a:latin typeface="Gill Sans MT" panose="020B0502020104020203" pitchFamily="34" charset="0"/>
              </a:rPr>
              <a:t>xray</a:t>
            </a: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latin typeface="Gill Sans MT" panose="020B0502020104020203" pitchFamily="34" charset="0"/>
              </a:rPr>
              <a:t>Abdomonopelvic</a:t>
            </a:r>
            <a:r>
              <a:rPr lang="en-US" dirty="0">
                <a:latin typeface="Gill Sans MT" panose="020B0502020104020203" pitchFamily="34" charset="0"/>
              </a:rPr>
              <a:t> Sonography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latin typeface="Gill Sans MT" panose="020B0502020104020203" pitchFamily="34" charset="0"/>
              </a:rPr>
              <a:t>Thoracoabdominopelvic</a:t>
            </a:r>
            <a:r>
              <a:rPr lang="en-US" dirty="0">
                <a:latin typeface="Gill Sans MT" panose="020B0502020104020203" pitchFamily="34" charset="0"/>
              </a:rPr>
              <a:t> CT without contrast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E code: 1162853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756B7371-CF48-6335-F3D4-59FA85F0E221}"/>
              </a:ext>
            </a:extLst>
          </p:cNvPr>
          <p:cNvGrpSpPr/>
          <p:nvPr/>
        </p:nvGrpSpPr>
        <p:grpSpPr>
          <a:xfrm>
            <a:off x="4158297" y="4628703"/>
            <a:ext cx="1765175" cy="2080014"/>
            <a:chOff x="6086473" y="1305464"/>
            <a:chExt cx="5213357" cy="737271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96FB5943-2378-30E0-0F8C-A6CDDDD63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" b="612"/>
            <a:stretch>
              <a:fillRect/>
            </a:stretch>
          </p:blipFill>
          <p:spPr>
            <a:xfrm>
              <a:off x="6086473" y="1305464"/>
              <a:ext cx="5213357" cy="7372710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186494B3-B3DC-3958-B61D-8649E8D9E154}"/>
                </a:ext>
              </a:extLst>
            </p:cNvPr>
            <p:cNvCxnSpPr/>
            <p:nvPr/>
          </p:nvCxnSpPr>
          <p:spPr>
            <a:xfrm flipH="1">
              <a:off x="10023894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FC6FB50C-4A14-F8A9-C80F-5019C4C3F1D5}"/>
                </a:ext>
              </a:extLst>
            </p:cNvPr>
            <p:cNvCxnSpPr/>
            <p:nvPr/>
          </p:nvCxnSpPr>
          <p:spPr>
            <a:xfrm flipH="1">
              <a:off x="8767312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523EE725-C09A-9D7B-0C37-C88CF2CA24EF}"/>
                </a:ext>
              </a:extLst>
            </p:cNvPr>
            <p:cNvCxnSpPr/>
            <p:nvPr/>
          </p:nvCxnSpPr>
          <p:spPr>
            <a:xfrm flipH="1">
              <a:off x="7453011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C36826F8-AB7F-088A-DF0D-07A809BBFC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58120" y="2571564"/>
              <a:ext cx="196991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77ECBB9-E329-156A-A064-A8F9BCE642D4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814965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E8574D8-06AB-FA72-50C4-9594441F0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3D53205-14CB-363F-5DFB-0E8F1630A7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F08FE709-036F-AF06-9F33-5A974A72A789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E2471A2-1204-D0A1-DAD4-D6AB2274F510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840D5AD8-092B-7E9F-5DE3-7686A8D976A6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1ABA36A-51F4-6416-59C5-3D3CF856CDCF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7AD75573-1DEE-446A-1A90-03E9B2387A42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3FF047BF-B095-F105-C58C-454EC60D12D7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6C206FB-8018-0D43-8A0A-2649C5C49AE6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32D236C5-A80D-F77A-C2CC-D1752A6E93D6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95B75BB7-EE05-9873-7941-6DB54164347C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7BA157BA-FCC8-C7C7-0589-71A4BBB765BD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3F8C8F01-9717-7246-A5BB-E7C9B6B81356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832353BE-D705-656E-8B3E-CE824905F8E8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7BD90DC-2DEF-30EE-3940-3764760FF4FC}"/>
              </a:ext>
            </a:extLst>
          </p:cNvPr>
          <p:cNvSpPr txBox="1"/>
          <p:nvPr/>
        </p:nvSpPr>
        <p:spPr>
          <a:xfrm>
            <a:off x="1831359" y="1552592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EC3CF7DA-9B77-5F26-2B35-AD6F87ADB17C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00426FB8-0E4B-34E7-B940-E1873F71FCB7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73EBE591-7E96-7644-3520-37DE54305C03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F89608E7-6556-A9ED-0F68-FA7AEDF68120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13156777-C0BF-0ACA-809E-80EC5A66F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1C632C8-6A63-3B82-3E7A-ADF0EA25267B}"/>
              </a:ext>
            </a:extLst>
          </p:cNvPr>
          <p:cNvSpPr/>
          <p:nvPr/>
        </p:nvSpPr>
        <p:spPr>
          <a:xfrm>
            <a:off x="683651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23D3F37-634A-005E-FF3B-4728FC390332}"/>
              </a:ext>
            </a:extLst>
          </p:cNvPr>
          <p:cNvSpPr/>
          <p:nvPr/>
        </p:nvSpPr>
        <p:spPr>
          <a:xfrm>
            <a:off x="773497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D2287D0-3A7D-2845-3397-56BF917DE637}"/>
              </a:ext>
            </a:extLst>
          </p:cNvPr>
          <p:cNvSpPr/>
          <p:nvPr/>
        </p:nvSpPr>
        <p:spPr>
          <a:xfrm>
            <a:off x="637164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A315BFA9-9577-57CB-5377-DE001CD5D678}"/>
              </a:ext>
            </a:extLst>
          </p:cNvPr>
          <p:cNvSpPr/>
          <p:nvPr/>
        </p:nvSpPr>
        <p:spPr>
          <a:xfrm>
            <a:off x="2221090" y="1844979"/>
            <a:ext cx="27366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Imaging</a:t>
            </a:r>
            <a:endParaRPr lang="en-US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ED401660-5C8A-16F9-8762-C4330D08F7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8" r="25903"/>
          <a:stretch>
            <a:fillRect/>
          </a:stretch>
        </p:blipFill>
        <p:spPr>
          <a:xfrm>
            <a:off x="3996954" y="4773283"/>
            <a:ext cx="2010924" cy="19149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01A5D2-C264-994B-30FC-982EEFAFEB0A}"/>
              </a:ext>
            </a:extLst>
          </p:cNvPr>
          <p:cNvSpPr txBox="1"/>
          <p:nvPr/>
        </p:nvSpPr>
        <p:spPr>
          <a:xfrm>
            <a:off x="2063920" y="2976287"/>
            <a:ext cx="36007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Pelvic </a:t>
            </a:r>
            <a:r>
              <a:rPr lang="en-US" dirty="0" err="1">
                <a:latin typeface="Gill Sans MT" panose="020B0502020104020203" pitchFamily="34" charset="0"/>
              </a:rPr>
              <a:t>xray</a:t>
            </a: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latin typeface="Gill Sans MT" panose="020B0502020104020203" pitchFamily="34" charset="0"/>
              </a:rPr>
              <a:t>Abdomonopelvic</a:t>
            </a:r>
            <a:r>
              <a:rPr lang="en-US" dirty="0">
                <a:latin typeface="Gill Sans MT" panose="020B0502020104020203" pitchFamily="34" charset="0"/>
              </a:rPr>
              <a:t> Sonography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latin typeface="Gill Sans MT" panose="020B0502020104020203" pitchFamily="34" charset="0"/>
              </a:rPr>
              <a:t>Thoracoabdominopelvic</a:t>
            </a:r>
            <a:r>
              <a:rPr lang="en-US" dirty="0">
                <a:latin typeface="Gill Sans MT" panose="020B0502020104020203" pitchFamily="34" charset="0"/>
              </a:rPr>
              <a:t> CT without contrast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E code: 1162853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8AF90BFD-B904-6045-EA21-3357C1AA414F}"/>
              </a:ext>
            </a:extLst>
          </p:cNvPr>
          <p:cNvGrpSpPr/>
          <p:nvPr/>
        </p:nvGrpSpPr>
        <p:grpSpPr>
          <a:xfrm>
            <a:off x="6086473" y="1226799"/>
            <a:ext cx="5213357" cy="5461411"/>
            <a:chOff x="6086473" y="1226799"/>
            <a:chExt cx="5213357" cy="546141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43F5520B-7CCF-ABBF-66DA-1F925EC3D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942" b="27405"/>
            <a:stretch>
              <a:fillRect/>
            </a:stretch>
          </p:blipFill>
          <p:spPr>
            <a:xfrm>
              <a:off x="6086473" y="1226799"/>
              <a:ext cx="5213357" cy="5461411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xmlns="" id="{51E99403-C9BF-F177-82B1-7058D47EA513}"/>
                </a:ext>
              </a:extLst>
            </p:cNvPr>
            <p:cNvCxnSpPr/>
            <p:nvPr/>
          </p:nvCxnSpPr>
          <p:spPr>
            <a:xfrm flipH="1">
              <a:off x="10023894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E8F0B7EA-0781-2A4E-6E6C-54984497848D}"/>
                </a:ext>
              </a:extLst>
            </p:cNvPr>
            <p:cNvCxnSpPr/>
            <p:nvPr/>
          </p:nvCxnSpPr>
          <p:spPr>
            <a:xfrm flipH="1">
              <a:off x="8767312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4768938A-17F0-3BC9-7D6C-8A8AA6CA0D83}"/>
                </a:ext>
              </a:extLst>
            </p:cNvPr>
            <p:cNvCxnSpPr/>
            <p:nvPr/>
          </p:nvCxnSpPr>
          <p:spPr>
            <a:xfrm flipH="1">
              <a:off x="7453011" y="2137367"/>
              <a:ext cx="86264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098BE61-4371-4B26-329E-90F5814CB9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58120" y="2571564"/>
              <a:ext cx="196991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66E4F0B-2EB8-DACC-1177-D3EFE332ABC3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</p:spTree>
    <p:extLst>
      <p:ext uri="{BB962C8B-B14F-4D97-AF65-F5344CB8AC3E}">
        <p14:creationId xmlns:p14="http://schemas.microsoft.com/office/powerpoint/2010/main" val="35923247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5425C5-61E0-77E0-87D2-3B826C628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FECD5FD-C299-5EB6-1975-EB9DD3E15F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2" y="-59508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5DC2CCB5-0140-5F08-AD4D-6F9A65FE3A88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2D123B-87D7-2A39-D8AE-4CEB56B962EB}"/>
              </a:ext>
            </a:extLst>
          </p:cNvPr>
          <p:cNvSpPr txBox="1"/>
          <p:nvPr/>
        </p:nvSpPr>
        <p:spPr>
          <a:xfrm>
            <a:off x="3669103" y="3096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ill Sans MT" panose="020B0502020104020203" pitchFamily="34" charset="0"/>
              </a:rPr>
              <a:t>A 74 year old man was sent to this center by EMS following a pedestrian - car collision.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FD23F13B-E8EA-1F47-6A5B-AB162F5F94C0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77E689E-26C2-1F2E-89B0-71E559A8272E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AB7CDAEB-60B7-67E2-2B08-8260A897EC30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812F01FF-B886-879E-4FD2-FE2EF344EA85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7A58208-A5AD-2EBB-44B1-4E5830013BA6}"/>
              </a:ext>
            </a:extLst>
          </p:cNvPr>
          <p:cNvSpPr txBox="1"/>
          <p:nvPr/>
        </p:nvSpPr>
        <p:spPr>
          <a:xfrm>
            <a:off x="-73499" y="108473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DB5301D-137E-F1F9-1976-CCB6E9247D5C}"/>
              </a:ext>
            </a:extLst>
          </p:cNvPr>
          <p:cNvSpPr/>
          <p:nvPr/>
        </p:nvSpPr>
        <p:spPr>
          <a:xfrm>
            <a:off x="772835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C7F51460-05F1-1FD0-C141-28BB3FBE7D22}"/>
              </a:ext>
            </a:extLst>
          </p:cNvPr>
          <p:cNvSpPr/>
          <p:nvPr/>
        </p:nvSpPr>
        <p:spPr>
          <a:xfrm>
            <a:off x="779248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401FB3A9-5951-B7DB-4832-F152810719AA}"/>
              </a:ext>
            </a:extLst>
          </p:cNvPr>
          <p:cNvSpPr/>
          <p:nvPr/>
        </p:nvSpPr>
        <p:spPr>
          <a:xfrm>
            <a:off x="742302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32B2F732-F05F-79C4-3F59-2A35B8823AAF}"/>
              </a:ext>
            </a:extLst>
          </p:cNvPr>
          <p:cNvSpPr/>
          <p:nvPr/>
        </p:nvSpPr>
        <p:spPr>
          <a:xfrm>
            <a:off x="749591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575AD2F7-7A1A-7170-5682-B393E8095592}"/>
              </a:ext>
            </a:extLst>
          </p:cNvPr>
          <p:cNvSpPr/>
          <p:nvPr/>
        </p:nvSpPr>
        <p:spPr>
          <a:xfrm>
            <a:off x="772788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13A5701-AD54-2867-C542-D2D8E8F34597}"/>
              </a:ext>
            </a:extLst>
          </p:cNvPr>
          <p:cNvSpPr txBox="1"/>
          <p:nvPr/>
        </p:nvSpPr>
        <p:spPr>
          <a:xfrm>
            <a:off x="4765046" y="1134564"/>
            <a:ext cx="3687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Secondary survey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4B19F982-E0F3-51FC-3EDA-25761849541E}"/>
              </a:ext>
            </a:extLst>
          </p:cNvPr>
          <p:cNvSpPr txBox="1"/>
          <p:nvPr/>
        </p:nvSpPr>
        <p:spPr>
          <a:xfrm>
            <a:off x="-93185" y="395750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C3A5D2D3-6AB5-15B9-2CD4-F07EF3CE4406}"/>
              </a:ext>
            </a:extLst>
          </p:cNvPr>
          <p:cNvSpPr txBox="1"/>
          <p:nvPr/>
        </p:nvSpPr>
        <p:spPr>
          <a:xfrm>
            <a:off x="-93186" y="471679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3288F8D7-7330-9A01-971E-52F67E16050F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F12F8AD-7568-CE3E-AC5A-A783332EF68E}"/>
              </a:ext>
            </a:extLst>
          </p:cNvPr>
          <p:cNvSpPr txBox="1"/>
          <p:nvPr/>
        </p:nvSpPr>
        <p:spPr>
          <a:xfrm>
            <a:off x="-93187" y="611192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10" name="Picture 9" descr="دانشگاه علوم پزشکی رفسنجان">
            <a:extLst>
              <a:ext uri="{FF2B5EF4-FFF2-40B4-BE49-F238E27FC236}">
                <a16:creationId xmlns:a16="http://schemas.microsoft.com/office/drawing/2014/main" xmlns="" id="{9BEF8C7E-2C6B-3202-FF27-8E97E981B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F196C25-5271-B31B-56BD-FB68D0DA2F0C}"/>
              </a:ext>
            </a:extLst>
          </p:cNvPr>
          <p:cNvSpPr/>
          <p:nvPr/>
        </p:nvSpPr>
        <p:spPr>
          <a:xfrm>
            <a:off x="683651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44A010F-E0C1-F15D-9DC4-0AE9533A8CC6}"/>
              </a:ext>
            </a:extLst>
          </p:cNvPr>
          <p:cNvSpPr/>
          <p:nvPr/>
        </p:nvSpPr>
        <p:spPr>
          <a:xfrm>
            <a:off x="773497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5DA173B-681E-80C4-1178-D4BEB793A22C}"/>
              </a:ext>
            </a:extLst>
          </p:cNvPr>
          <p:cNvSpPr/>
          <p:nvPr/>
        </p:nvSpPr>
        <p:spPr>
          <a:xfrm>
            <a:off x="637164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0E6FCC5B-B959-F185-B70D-A5D758B05ED1}"/>
              </a:ext>
            </a:extLst>
          </p:cNvPr>
          <p:cNvSpPr/>
          <p:nvPr/>
        </p:nvSpPr>
        <p:spPr>
          <a:xfrm>
            <a:off x="5305803" y="1511079"/>
            <a:ext cx="260571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Lab test</a:t>
            </a:r>
            <a:endParaRPr lang="en-US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EC90CEF1-0BAF-1EFD-C440-7CC6F6713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33901"/>
              </p:ext>
            </p:extLst>
          </p:nvPr>
        </p:nvGraphicFramePr>
        <p:xfrm>
          <a:off x="1797587" y="2491752"/>
          <a:ext cx="100583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171">
                  <a:extLst>
                    <a:ext uri="{9D8B030D-6E8A-4147-A177-3AD203B41FA5}">
                      <a16:colId xmlns:a16="http://schemas.microsoft.com/office/drawing/2014/main" xmlns="" val="3873514698"/>
                    </a:ext>
                  </a:extLst>
                </a:gridCol>
                <a:gridCol w="846755">
                  <a:extLst>
                    <a:ext uri="{9D8B030D-6E8A-4147-A177-3AD203B41FA5}">
                      <a16:colId xmlns:a16="http://schemas.microsoft.com/office/drawing/2014/main" xmlns="" val="2886777388"/>
                    </a:ext>
                  </a:extLst>
                </a:gridCol>
                <a:gridCol w="493904">
                  <a:extLst>
                    <a:ext uri="{9D8B030D-6E8A-4147-A177-3AD203B41FA5}">
                      <a16:colId xmlns:a16="http://schemas.microsoft.com/office/drawing/2014/main" xmlns="" val="3146071340"/>
                    </a:ext>
                  </a:extLst>
                </a:gridCol>
                <a:gridCol w="493904">
                  <a:extLst>
                    <a:ext uri="{9D8B030D-6E8A-4147-A177-3AD203B41FA5}">
                      <a16:colId xmlns:a16="http://schemas.microsoft.com/office/drawing/2014/main" xmlns="" val="2635384449"/>
                    </a:ext>
                  </a:extLst>
                </a:gridCol>
                <a:gridCol w="493904">
                  <a:extLst>
                    <a:ext uri="{9D8B030D-6E8A-4147-A177-3AD203B41FA5}">
                      <a16:colId xmlns:a16="http://schemas.microsoft.com/office/drawing/2014/main" xmlns="" val="2066502178"/>
                    </a:ext>
                  </a:extLst>
                </a:gridCol>
                <a:gridCol w="493904">
                  <a:extLst>
                    <a:ext uri="{9D8B030D-6E8A-4147-A177-3AD203B41FA5}">
                      <a16:colId xmlns:a16="http://schemas.microsoft.com/office/drawing/2014/main" xmlns="" val="3920532771"/>
                    </a:ext>
                  </a:extLst>
                </a:gridCol>
                <a:gridCol w="493904">
                  <a:extLst>
                    <a:ext uri="{9D8B030D-6E8A-4147-A177-3AD203B41FA5}">
                      <a16:colId xmlns:a16="http://schemas.microsoft.com/office/drawing/2014/main" xmlns="" val="354067333"/>
                    </a:ext>
                  </a:extLst>
                </a:gridCol>
                <a:gridCol w="493904">
                  <a:extLst>
                    <a:ext uri="{9D8B030D-6E8A-4147-A177-3AD203B41FA5}">
                      <a16:colId xmlns:a16="http://schemas.microsoft.com/office/drawing/2014/main" xmlns="" val="991475677"/>
                    </a:ext>
                  </a:extLst>
                </a:gridCol>
                <a:gridCol w="616490">
                  <a:extLst>
                    <a:ext uri="{9D8B030D-6E8A-4147-A177-3AD203B41FA5}">
                      <a16:colId xmlns:a16="http://schemas.microsoft.com/office/drawing/2014/main" xmlns="" val="128330236"/>
                    </a:ext>
                  </a:extLst>
                </a:gridCol>
                <a:gridCol w="493904">
                  <a:extLst>
                    <a:ext uri="{9D8B030D-6E8A-4147-A177-3AD203B41FA5}">
                      <a16:colId xmlns:a16="http://schemas.microsoft.com/office/drawing/2014/main" xmlns="" val="3150675678"/>
                    </a:ext>
                  </a:extLst>
                </a:gridCol>
                <a:gridCol w="458863">
                  <a:extLst>
                    <a:ext uri="{9D8B030D-6E8A-4147-A177-3AD203B41FA5}">
                      <a16:colId xmlns:a16="http://schemas.microsoft.com/office/drawing/2014/main" xmlns="" val="3572417252"/>
                    </a:ext>
                  </a:extLst>
                </a:gridCol>
                <a:gridCol w="553119">
                  <a:extLst>
                    <a:ext uri="{9D8B030D-6E8A-4147-A177-3AD203B41FA5}">
                      <a16:colId xmlns:a16="http://schemas.microsoft.com/office/drawing/2014/main" xmlns="" val="379330634"/>
                    </a:ext>
                  </a:extLst>
                </a:gridCol>
                <a:gridCol w="667262">
                  <a:extLst>
                    <a:ext uri="{9D8B030D-6E8A-4147-A177-3AD203B41FA5}">
                      <a16:colId xmlns:a16="http://schemas.microsoft.com/office/drawing/2014/main" xmlns="" val="1357103407"/>
                    </a:ext>
                  </a:extLst>
                </a:gridCol>
                <a:gridCol w="676846">
                  <a:extLst>
                    <a:ext uri="{9D8B030D-6E8A-4147-A177-3AD203B41FA5}">
                      <a16:colId xmlns:a16="http://schemas.microsoft.com/office/drawing/2014/main" xmlns="" val="54506659"/>
                    </a:ext>
                  </a:extLst>
                </a:gridCol>
                <a:gridCol w="760438">
                  <a:extLst>
                    <a:ext uri="{9D8B030D-6E8A-4147-A177-3AD203B41FA5}">
                      <a16:colId xmlns:a16="http://schemas.microsoft.com/office/drawing/2014/main" xmlns="" val="1587509921"/>
                    </a:ext>
                  </a:extLst>
                </a:gridCol>
                <a:gridCol w="635552">
                  <a:extLst>
                    <a:ext uri="{9D8B030D-6E8A-4147-A177-3AD203B41FA5}">
                      <a16:colId xmlns:a16="http://schemas.microsoft.com/office/drawing/2014/main" xmlns="" val="2983042396"/>
                    </a:ext>
                  </a:extLst>
                </a:gridCol>
                <a:gridCol w="818575">
                  <a:extLst>
                    <a:ext uri="{9D8B030D-6E8A-4147-A177-3AD203B41FA5}">
                      <a16:colId xmlns:a16="http://schemas.microsoft.com/office/drawing/2014/main" xmlns="" val="1846534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Time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WBC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Hb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Gill Sans MT" panose="020B0502020104020203" pitchFamily="34" charset="0"/>
                        </a:rPr>
                        <a:t>Ht</a:t>
                      </a:r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Gill Sans MT" panose="020B0502020104020203" pitchFamily="34" charset="0"/>
                        </a:rPr>
                        <a:t>Plt</a:t>
                      </a:r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Gill Sans MT" panose="020B0502020104020203" pitchFamily="34" charset="0"/>
                        </a:rPr>
                        <a:t>Ptt</a:t>
                      </a:r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INR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Urea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Gill Sans MT" panose="020B0502020104020203" pitchFamily="34" charset="0"/>
                        </a:rPr>
                        <a:t>Na</a:t>
                      </a:r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PH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Gill Sans MT" panose="020B0502020104020203" pitchFamily="34" charset="0"/>
                        </a:rPr>
                        <a:t>HCO3</a:t>
                      </a:r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PCO2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Trop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9116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7:42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12400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15.5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47.5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13.4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1.23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4.0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7.290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-9.7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15.9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34.2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8642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9:03</a:t>
                      </a:r>
                    </a:p>
                  </a:txBody>
                  <a:tcPr anchor="ctr"/>
                </a:tc>
                <a:tc gridSpan="16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UA: Blood 3+ &amp; WBC 4-6 &amp; RBC many &amp; Epithelial 10-15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6686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10:56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Neg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6009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11:36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20900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14.1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42.5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218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Gill Sans MT" panose="020B0502020104020203" pitchFamily="34" charset="0"/>
                        </a:rPr>
                        <a:t>7.223</a:t>
                      </a:r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Gill Sans MT" panose="020B0502020104020203" pitchFamily="34" charset="0"/>
                        </a:rPr>
                        <a:t>-6.6</a:t>
                      </a:r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Gill Sans MT" panose="020B0502020104020203" pitchFamily="34" charset="0"/>
                        </a:rPr>
                        <a:t>21.6</a:t>
                      </a:r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54.3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5768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11:51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Gill Sans MT" panose="020B0502020104020203" pitchFamily="34" charset="0"/>
                        </a:rPr>
                        <a:t>Neg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6295342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5FD2FB-4BC2-4D90-9684-88FDA814278D}"/>
              </a:ext>
            </a:extLst>
          </p:cNvPr>
          <p:cNvSpPr txBox="1"/>
          <p:nvPr/>
        </p:nvSpPr>
        <p:spPr>
          <a:xfrm>
            <a:off x="4322874" y="0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4" name="Picture 3" descr="What Are the Various Types of Lab Tests?">
            <a:extLst>
              <a:ext uri="{FF2B5EF4-FFF2-40B4-BE49-F238E27FC236}">
                <a16:creationId xmlns:a16="http://schemas.microsoft.com/office/drawing/2014/main" xmlns="" id="{57124F05-5707-C3A0-B6A6-5027D3CA0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048" y="4775394"/>
            <a:ext cx="3606109" cy="2060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51265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17A4E8C-41BF-EA1F-DACC-DD681EB1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60CC90F-557A-9C55-2F7E-16A59EDC63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32"/>
            <a:ext cx="2352971" cy="17657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B89CBF11-CADC-AA87-2CB4-2314F7B0201C}"/>
              </a:ext>
            </a:extLst>
          </p:cNvPr>
          <p:cNvCxnSpPr/>
          <p:nvPr/>
        </p:nvCxnSpPr>
        <p:spPr>
          <a:xfrm>
            <a:off x="6012613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1E06D6CB-DD75-6D67-3EDC-9AC2717A84A6}"/>
              </a:ext>
            </a:extLst>
          </p:cNvPr>
          <p:cNvCxnSpPr>
            <a:cxnSpLocks/>
          </p:cNvCxnSpPr>
          <p:nvPr/>
        </p:nvCxnSpPr>
        <p:spPr>
          <a:xfrm>
            <a:off x="6012613" y="0"/>
            <a:ext cx="0" cy="33930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4B50F00C-44D4-300C-9725-DE0B7BC4C204}"/>
              </a:ext>
            </a:extLst>
          </p:cNvPr>
          <p:cNvSpPr/>
          <p:nvPr/>
        </p:nvSpPr>
        <p:spPr>
          <a:xfrm flipH="1">
            <a:off x="5932102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A5B7374C-8B53-AE20-F703-E6CA662D3A78}"/>
              </a:ext>
            </a:extLst>
          </p:cNvPr>
          <p:cNvSpPr/>
          <p:nvPr/>
        </p:nvSpPr>
        <p:spPr>
          <a:xfrm flipH="1">
            <a:off x="5932102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57E9E337-9005-3A0D-4AFC-3034658B5988}"/>
              </a:ext>
            </a:extLst>
          </p:cNvPr>
          <p:cNvSpPr/>
          <p:nvPr/>
        </p:nvSpPr>
        <p:spPr>
          <a:xfrm flipH="1">
            <a:off x="5932102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DBDB5F7-2006-9F5C-EC77-C508F86695E9}"/>
              </a:ext>
            </a:extLst>
          </p:cNvPr>
          <p:cNvSpPr txBox="1"/>
          <p:nvPr/>
        </p:nvSpPr>
        <p:spPr>
          <a:xfrm>
            <a:off x="5363306" y="102464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13F1AEBB-72D5-4150-402C-42D7B71ADBF6}"/>
              </a:ext>
            </a:extLst>
          </p:cNvPr>
          <p:cNvSpPr/>
          <p:nvPr/>
        </p:nvSpPr>
        <p:spPr>
          <a:xfrm>
            <a:off x="214988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6E43DAE3-0947-5663-95CA-AFE79B8C8071}"/>
              </a:ext>
            </a:extLst>
          </p:cNvPr>
          <p:cNvSpPr/>
          <p:nvPr/>
        </p:nvSpPr>
        <p:spPr>
          <a:xfrm>
            <a:off x="221401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3C4A7AA6-8076-A08F-E78C-A2034ABA6C99}"/>
              </a:ext>
            </a:extLst>
          </p:cNvPr>
          <p:cNvSpPr/>
          <p:nvPr/>
        </p:nvSpPr>
        <p:spPr>
          <a:xfrm>
            <a:off x="184455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DC755D9-BB77-3500-960F-5D3D82432AB1}"/>
              </a:ext>
            </a:extLst>
          </p:cNvPr>
          <p:cNvSpPr/>
          <p:nvPr/>
        </p:nvSpPr>
        <p:spPr>
          <a:xfrm>
            <a:off x="191744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38BD3FF8-1C7D-5F58-8FD9-502FCF065CCA}"/>
              </a:ext>
            </a:extLst>
          </p:cNvPr>
          <p:cNvSpPr/>
          <p:nvPr/>
        </p:nvSpPr>
        <p:spPr>
          <a:xfrm>
            <a:off x="214941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5FA578C-6069-EBA5-8AE7-79A9DE85B2BD}"/>
              </a:ext>
            </a:extLst>
          </p:cNvPr>
          <p:cNvSpPr/>
          <p:nvPr/>
        </p:nvSpPr>
        <p:spPr>
          <a:xfrm>
            <a:off x="131555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5C0A731-3685-AD5F-2241-1A2A1CB9111E}"/>
              </a:ext>
            </a:extLst>
          </p:cNvPr>
          <p:cNvSpPr/>
          <p:nvPr/>
        </p:nvSpPr>
        <p:spPr>
          <a:xfrm>
            <a:off x="221401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1B26A838-0125-7EF1-285E-4205B9B224D3}"/>
              </a:ext>
            </a:extLst>
          </p:cNvPr>
          <p:cNvSpPr/>
          <p:nvPr/>
        </p:nvSpPr>
        <p:spPr>
          <a:xfrm>
            <a:off x="85068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3BED478-FDC5-4A4D-EE46-E6024CF5D194}"/>
              </a:ext>
            </a:extLst>
          </p:cNvPr>
          <p:cNvSpPr txBox="1"/>
          <p:nvPr/>
        </p:nvSpPr>
        <p:spPr>
          <a:xfrm>
            <a:off x="5230026" y="396700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8665A2F7-A91B-B2AB-E574-8681548533B2}"/>
              </a:ext>
            </a:extLst>
          </p:cNvPr>
          <p:cNvSpPr txBox="1"/>
          <p:nvPr/>
        </p:nvSpPr>
        <p:spPr>
          <a:xfrm>
            <a:off x="6429557" y="791442"/>
            <a:ext cx="502014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Gill Sans MT" panose="020B0502020104020203" pitchFamily="34" charset="0"/>
              </a:rPr>
              <a:t>Being monitored and undergoing diagnostic and therapeutic procedures in the emergency room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F9E133FD-AD9C-1FDA-C71F-8BA0B00B50AB}"/>
              </a:ext>
            </a:extLst>
          </p:cNvPr>
          <p:cNvSpPr txBox="1"/>
          <p:nvPr/>
        </p:nvSpPr>
        <p:spPr>
          <a:xfrm>
            <a:off x="5224988" y="4733061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xmlns="" id="{CFEA46B4-2267-B435-F348-05F55C9CFDAA}"/>
              </a:ext>
            </a:extLst>
          </p:cNvPr>
          <p:cNvSpPr/>
          <p:nvPr/>
        </p:nvSpPr>
        <p:spPr>
          <a:xfrm flipH="1">
            <a:off x="593714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Picture 65" descr="Telemonitoring as an alternative to emergency room admission | ICT&amp;health">
            <a:extLst>
              <a:ext uri="{FF2B5EF4-FFF2-40B4-BE49-F238E27FC236}">
                <a16:creationId xmlns:a16="http://schemas.microsoft.com/office/drawing/2014/main" xmlns="" id="{FF77F540-F693-BB13-146E-399BCC61E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856" y="1351891"/>
            <a:ext cx="3095317" cy="1547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8595B1B1-C7E4-4027-EC46-E0DBD4041B3A}"/>
              </a:ext>
            </a:extLst>
          </p:cNvPr>
          <p:cNvSpPr txBox="1"/>
          <p:nvPr/>
        </p:nvSpPr>
        <p:spPr>
          <a:xfrm>
            <a:off x="5073732" y="613819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C8AFB5D4-E14B-44BD-7ADD-8896D7CFA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E1C77E4-117D-1EEA-E78D-D814E6CF01CE}"/>
              </a:ext>
            </a:extLst>
          </p:cNvPr>
          <p:cNvSpPr txBox="1"/>
          <p:nvPr/>
        </p:nvSpPr>
        <p:spPr>
          <a:xfrm>
            <a:off x="6661920" y="-36036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63DE037-F5BD-F60B-FA2B-47940491625A}"/>
              </a:ext>
            </a:extLst>
          </p:cNvPr>
          <p:cNvSpPr txBox="1"/>
          <p:nvPr/>
        </p:nvSpPr>
        <p:spPr>
          <a:xfrm>
            <a:off x="6934797" y="2607324"/>
            <a:ext cx="351570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ABCD Normal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Tolerated PO intake well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Gill Sans MT" panose="020B0502020104020203" pitchFamily="34" charset="0"/>
              </a:rPr>
              <a:t>RBR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chest pain &amp; 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other pain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desaturation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significant drop in HB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dirty="0">
                <a:latin typeface="Gill Sans MT" panose="020B0502020104020203" pitchFamily="34" charset="0"/>
              </a:rPr>
              <a:t> </a:t>
            </a:r>
            <a:r>
              <a:rPr lang="en-US" dirty="0" err="1">
                <a:latin typeface="Gill Sans MT" panose="020B0502020104020203" pitchFamily="34" charset="0"/>
              </a:rPr>
              <a:t>hypotention</a:t>
            </a: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NOT</a:t>
            </a:r>
            <a:r>
              <a:rPr lang="en-US" dirty="0">
                <a:latin typeface="Gill Sans MT" panose="020B0502020104020203" pitchFamily="34" charset="0"/>
              </a:rPr>
              <a:t> tachycardia</a:t>
            </a:r>
          </a:p>
        </p:txBody>
      </p:sp>
    </p:spTree>
    <p:extLst>
      <p:ext uri="{BB962C8B-B14F-4D97-AF65-F5344CB8AC3E}">
        <p14:creationId xmlns:p14="http://schemas.microsoft.com/office/powerpoint/2010/main" val="13385373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C1CDA95-53C7-B88D-8913-0C438836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8D7B7203-2B74-A7BF-D9AF-913B52D3C5AD}"/>
              </a:ext>
            </a:extLst>
          </p:cNvPr>
          <p:cNvCxnSpPr/>
          <p:nvPr/>
        </p:nvCxnSpPr>
        <p:spPr>
          <a:xfrm>
            <a:off x="6012613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9C687C65-0C95-DE2A-BE4F-2D279B160733}"/>
              </a:ext>
            </a:extLst>
          </p:cNvPr>
          <p:cNvCxnSpPr>
            <a:cxnSpLocks/>
          </p:cNvCxnSpPr>
          <p:nvPr/>
        </p:nvCxnSpPr>
        <p:spPr>
          <a:xfrm>
            <a:off x="6012613" y="0"/>
            <a:ext cx="0" cy="419818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BA3369B6-FF5A-BAF4-A030-A5A64997C3AA}"/>
              </a:ext>
            </a:extLst>
          </p:cNvPr>
          <p:cNvSpPr/>
          <p:nvPr/>
        </p:nvSpPr>
        <p:spPr>
          <a:xfrm flipH="1">
            <a:off x="5932102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2A58FF73-B1EF-0B91-C40D-991E4AC27350}"/>
              </a:ext>
            </a:extLst>
          </p:cNvPr>
          <p:cNvSpPr/>
          <p:nvPr/>
        </p:nvSpPr>
        <p:spPr>
          <a:xfrm flipH="1">
            <a:off x="5932102" y="411732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9A75F292-3C64-7D6B-0DFD-00B7310B9FA3}"/>
              </a:ext>
            </a:extLst>
          </p:cNvPr>
          <p:cNvSpPr/>
          <p:nvPr/>
        </p:nvSpPr>
        <p:spPr>
          <a:xfrm flipH="1">
            <a:off x="5932102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1102628-CD1F-AE99-7A2A-70C282304036}"/>
              </a:ext>
            </a:extLst>
          </p:cNvPr>
          <p:cNvSpPr txBox="1"/>
          <p:nvPr/>
        </p:nvSpPr>
        <p:spPr>
          <a:xfrm>
            <a:off x="5363306" y="102464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877FD6E3-AEF4-0D8C-1A7A-5605B707ECC6}"/>
              </a:ext>
            </a:extLst>
          </p:cNvPr>
          <p:cNvSpPr txBox="1"/>
          <p:nvPr/>
        </p:nvSpPr>
        <p:spPr>
          <a:xfrm>
            <a:off x="5230026" y="396700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7CB795-22F5-AFED-BBAC-3A06AEC86E37}"/>
              </a:ext>
            </a:extLst>
          </p:cNvPr>
          <p:cNvSpPr txBox="1"/>
          <p:nvPr/>
        </p:nvSpPr>
        <p:spPr>
          <a:xfrm>
            <a:off x="5932102" y="664573"/>
            <a:ext cx="50201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Gill Sans MT" panose="020B0502020104020203" pitchFamily="34" charset="0"/>
              </a:rPr>
              <a:t>Being monitored and undergoing diagnostic and therapeutic procedures in the emergency room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1569B06-5C69-50E7-D54F-ABBAE2BE7003}"/>
              </a:ext>
            </a:extLst>
          </p:cNvPr>
          <p:cNvSpPr txBox="1"/>
          <p:nvPr/>
        </p:nvSpPr>
        <p:spPr>
          <a:xfrm>
            <a:off x="6268527" y="3967003"/>
            <a:ext cx="6305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Gill Sans MT" panose="020B0502020104020203" pitchFamily="34" charset="0"/>
              </a:rPr>
              <a:t>Transfer to the men's surgery department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FB531D2-53F5-D451-5822-43D39DBCCC7B}"/>
              </a:ext>
            </a:extLst>
          </p:cNvPr>
          <p:cNvSpPr txBox="1"/>
          <p:nvPr/>
        </p:nvSpPr>
        <p:spPr>
          <a:xfrm>
            <a:off x="5224988" y="4733061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22A37056-FDFF-C393-D268-C4E0CC3E1BBA}"/>
              </a:ext>
            </a:extLst>
          </p:cNvPr>
          <p:cNvSpPr/>
          <p:nvPr/>
        </p:nvSpPr>
        <p:spPr>
          <a:xfrm flipH="1">
            <a:off x="593714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Telemonitoring as an alternative to emergency room admission | ICT&amp;health">
            <a:extLst>
              <a:ext uri="{FF2B5EF4-FFF2-40B4-BE49-F238E27FC236}">
                <a16:creationId xmlns:a16="http://schemas.microsoft.com/office/drawing/2014/main" xmlns="" id="{BA02CD69-3301-D67F-B827-AAF66E865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856" y="1351891"/>
            <a:ext cx="3095317" cy="1547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C3166E7C-530C-C706-07E2-BBFD1811F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9" b="18778"/>
          <a:stretch>
            <a:fillRect/>
          </a:stretch>
        </p:blipFill>
        <p:spPr>
          <a:xfrm>
            <a:off x="7408050" y="4462927"/>
            <a:ext cx="2804737" cy="205645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7FE4EAB-A565-4BE3-250A-C612DA6897D0}"/>
              </a:ext>
            </a:extLst>
          </p:cNvPr>
          <p:cNvSpPr txBox="1"/>
          <p:nvPr/>
        </p:nvSpPr>
        <p:spPr>
          <a:xfrm>
            <a:off x="5073732" y="613819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80F972D4-C560-F608-7E58-D42C7AF51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36C8076-987D-F78F-2D98-7B0655DD322E}"/>
              </a:ext>
            </a:extLst>
          </p:cNvPr>
          <p:cNvSpPr txBox="1"/>
          <p:nvPr/>
        </p:nvSpPr>
        <p:spPr>
          <a:xfrm>
            <a:off x="6661920" y="-36036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F45DDD7-2EC6-9CFF-532E-999E5DFF48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32"/>
            <a:ext cx="2352971" cy="176574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5B444DC8-0C2C-881F-72E1-A991A0388D65}"/>
              </a:ext>
            </a:extLst>
          </p:cNvPr>
          <p:cNvSpPr/>
          <p:nvPr/>
        </p:nvSpPr>
        <p:spPr>
          <a:xfrm>
            <a:off x="214988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948737CD-DEFA-031B-488C-47E52BB524A2}"/>
              </a:ext>
            </a:extLst>
          </p:cNvPr>
          <p:cNvSpPr/>
          <p:nvPr/>
        </p:nvSpPr>
        <p:spPr>
          <a:xfrm>
            <a:off x="221401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7A3B3A2B-51C5-B435-0367-29BBF570526C}"/>
              </a:ext>
            </a:extLst>
          </p:cNvPr>
          <p:cNvSpPr/>
          <p:nvPr/>
        </p:nvSpPr>
        <p:spPr>
          <a:xfrm>
            <a:off x="184455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73220B24-7334-A2F1-ED47-F16DD2A0F116}"/>
              </a:ext>
            </a:extLst>
          </p:cNvPr>
          <p:cNvSpPr/>
          <p:nvPr/>
        </p:nvSpPr>
        <p:spPr>
          <a:xfrm>
            <a:off x="191744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9B377223-4534-E9C8-8855-4C6889EF8D29}"/>
              </a:ext>
            </a:extLst>
          </p:cNvPr>
          <p:cNvSpPr/>
          <p:nvPr/>
        </p:nvSpPr>
        <p:spPr>
          <a:xfrm>
            <a:off x="214941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14825A21-BF51-0B04-D01A-DEBB0381B84A}"/>
              </a:ext>
            </a:extLst>
          </p:cNvPr>
          <p:cNvSpPr/>
          <p:nvPr/>
        </p:nvSpPr>
        <p:spPr>
          <a:xfrm>
            <a:off x="131555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DD94D577-40F7-28F7-21C4-2172AEB2B0ED}"/>
              </a:ext>
            </a:extLst>
          </p:cNvPr>
          <p:cNvSpPr/>
          <p:nvPr/>
        </p:nvSpPr>
        <p:spPr>
          <a:xfrm>
            <a:off x="221401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EDC891B9-800F-8F75-14E1-63D78EE32D95}"/>
              </a:ext>
            </a:extLst>
          </p:cNvPr>
          <p:cNvSpPr/>
          <p:nvPr/>
        </p:nvSpPr>
        <p:spPr>
          <a:xfrm>
            <a:off x="85068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6C8AFD-2776-86E0-5270-EC4723F7BA8D}"/>
              </a:ext>
            </a:extLst>
          </p:cNvPr>
          <p:cNvSpPr txBox="1"/>
          <p:nvPr/>
        </p:nvSpPr>
        <p:spPr>
          <a:xfrm>
            <a:off x="7912457" y="1121196"/>
            <a:ext cx="1664238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ABCD Normal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Tolerated PO intake well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RBR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chest pain &amp; </a:t>
            </a: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other pain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desaturation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significant drop in HB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</a:t>
            </a:r>
            <a:r>
              <a:rPr lang="en-US" sz="700" dirty="0" err="1">
                <a:latin typeface="Gill Sans MT" panose="020B0502020104020203" pitchFamily="34" charset="0"/>
              </a:rPr>
              <a:t>hypotention</a:t>
            </a: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NOT</a:t>
            </a:r>
            <a:r>
              <a:rPr lang="en-US" sz="700" dirty="0">
                <a:latin typeface="Gill Sans MT" panose="020B0502020104020203" pitchFamily="34" charset="0"/>
              </a:rPr>
              <a:t> tachycardia</a:t>
            </a:r>
          </a:p>
        </p:txBody>
      </p:sp>
    </p:spTree>
    <p:extLst>
      <p:ext uri="{BB962C8B-B14F-4D97-AF65-F5344CB8AC3E}">
        <p14:creationId xmlns:p14="http://schemas.microsoft.com/office/powerpoint/2010/main" val="14429918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C1E333-7115-36C2-C24A-C19D430DF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ADD696E-7423-9F71-604D-C0D7ED74DBED}"/>
              </a:ext>
            </a:extLst>
          </p:cNvPr>
          <p:cNvSpPr/>
          <p:nvPr/>
        </p:nvSpPr>
        <p:spPr>
          <a:xfrm>
            <a:off x="-2876" y="0"/>
            <a:ext cx="12192000" cy="6858000"/>
          </a:xfrm>
          <a:prstGeom prst="rect">
            <a:avLst/>
          </a:prstGeom>
          <a:solidFill>
            <a:srgbClr val="FF0000">
              <a:alpha val="58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ABB186D2-C059-F860-A99A-404247FB252A}"/>
              </a:ext>
            </a:extLst>
          </p:cNvPr>
          <p:cNvCxnSpPr/>
          <p:nvPr/>
        </p:nvCxnSpPr>
        <p:spPr>
          <a:xfrm>
            <a:off x="6012613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447276C-7109-6489-4A5C-275596044DA2}"/>
              </a:ext>
            </a:extLst>
          </p:cNvPr>
          <p:cNvSpPr/>
          <p:nvPr/>
        </p:nvSpPr>
        <p:spPr>
          <a:xfrm flipH="1">
            <a:off x="5932102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116D3CCD-DC4E-DBA9-C563-118D5D22FD27}"/>
              </a:ext>
            </a:extLst>
          </p:cNvPr>
          <p:cNvSpPr/>
          <p:nvPr/>
        </p:nvSpPr>
        <p:spPr>
          <a:xfrm flipH="1">
            <a:off x="5932102" y="411732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A47F142C-CB61-8D54-339D-E82BC5CF8CF3}"/>
              </a:ext>
            </a:extLst>
          </p:cNvPr>
          <p:cNvSpPr/>
          <p:nvPr/>
        </p:nvSpPr>
        <p:spPr>
          <a:xfrm flipH="1">
            <a:off x="5774998" y="4765593"/>
            <a:ext cx="475229" cy="461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65328279-3F7D-B71A-8066-20520EF7B6F3}"/>
              </a:ext>
            </a:extLst>
          </p:cNvPr>
          <p:cNvSpPr txBox="1"/>
          <p:nvPr/>
        </p:nvSpPr>
        <p:spPr>
          <a:xfrm>
            <a:off x="5363306" y="102464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38F78DA-A39B-71DD-0C1B-179207619721}"/>
              </a:ext>
            </a:extLst>
          </p:cNvPr>
          <p:cNvSpPr txBox="1"/>
          <p:nvPr/>
        </p:nvSpPr>
        <p:spPr>
          <a:xfrm>
            <a:off x="5230026" y="396700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A079FE9-FDFD-6527-3CC3-D072528BA49F}"/>
              </a:ext>
            </a:extLst>
          </p:cNvPr>
          <p:cNvSpPr txBox="1"/>
          <p:nvPr/>
        </p:nvSpPr>
        <p:spPr>
          <a:xfrm>
            <a:off x="4282673" y="4642155"/>
            <a:ext cx="1180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5368545-DCF2-FC2F-D79B-2616A7E0F237}"/>
              </a:ext>
            </a:extLst>
          </p:cNvPr>
          <p:cNvSpPr/>
          <p:nvPr/>
        </p:nvSpPr>
        <p:spPr>
          <a:xfrm flipH="1">
            <a:off x="593714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72EF5CA-9595-7C22-668D-70E9A8F2FCCD}"/>
              </a:ext>
            </a:extLst>
          </p:cNvPr>
          <p:cNvSpPr txBox="1"/>
          <p:nvPr/>
        </p:nvSpPr>
        <p:spPr>
          <a:xfrm>
            <a:off x="5073732" y="613819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6" name="Picture 5" descr="دانشگاه علوم پزشکی رفسنجان">
            <a:extLst>
              <a:ext uri="{FF2B5EF4-FFF2-40B4-BE49-F238E27FC236}">
                <a16:creationId xmlns:a16="http://schemas.microsoft.com/office/drawing/2014/main" xmlns="" id="{5C479016-AF0D-54A3-6FC1-594BC6CBB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429C249-A442-9E92-CB01-705BB9F32FB7}"/>
              </a:ext>
            </a:extLst>
          </p:cNvPr>
          <p:cNvSpPr txBox="1"/>
          <p:nvPr/>
        </p:nvSpPr>
        <p:spPr>
          <a:xfrm>
            <a:off x="6661920" y="-36036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FEA11D5-B78C-0D79-7DB8-EC0710BC10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32"/>
            <a:ext cx="2352971" cy="176574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2B72B8EF-F777-8B46-5666-53D5676446E2}"/>
              </a:ext>
            </a:extLst>
          </p:cNvPr>
          <p:cNvSpPr/>
          <p:nvPr/>
        </p:nvSpPr>
        <p:spPr>
          <a:xfrm>
            <a:off x="214988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5A9F4B37-B4D4-5434-64B0-8FB11CAE3880}"/>
              </a:ext>
            </a:extLst>
          </p:cNvPr>
          <p:cNvSpPr/>
          <p:nvPr/>
        </p:nvSpPr>
        <p:spPr>
          <a:xfrm>
            <a:off x="221401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61751919-15C2-74B0-2F71-6922582E5472}"/>
              </a:ext>
            </a:extLst>
          </p:cNvPr>
          <p:cNvSpPr/>
          <p:nvPr/>
        </p:nvSpPr>
        <p:spPr>
          <a:xfrm>
            <a:off x="184455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C23C64E1-ED0D-27BC-459F-4FC43452CA20}"/>
              </a:ext>
            </a:extLst>
          </p:cNvPr>
          <p:cNvSpPr/>
          <p:nvPr/>
        </p:nvSpPr>
        <p:spPr>
          <a:xfrm>
            <a:off x="191744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E2900671-E38F-3D67-17CF-6FD27902B8C5}"/>
              </a:ext>
            </a:extLst>
          </p:cNvPr>
          <p:cNvSpPr/>
          <p:nvPr/>
        </p:nvSpPr>
        <p:spPr>
          <a:xfrm>
            <a:off x="214941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C7AA0B2-CD72-2B66-FB9A-6192B8AA04B9}"/>
              </a:ext>
            </a:extLst>
          </p:cNvPr>
          <p:cNvSpPr/>
          <p:nvPr/>
        </p:nvSpPr>
        <p:spPr>
          <a:xfrm>
            <a:off x="131555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E0DBA95D-1EF2-3255-3D55-01CB9C8A5AAA}"/>
              </a:ext>
            </a:extLst>
          </p:cNvPr>
          <p:cNvSpPr/>
          <p:nvPr/>
        </p:nvSpPr>
        <p:spPr>
          <a:xfrm>
            <a:off x="221401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54DF1DAA-0DCB-5130-9663-7B2BB2CCABB3}"/>
              </a:ext>
            </a:extLst>
          </p:cNvPr>
          <p:cNvSpPr/>
          <p:nvPr/>
        </p:nvSpPr>
        <p:spPr>
          <a:xfrm>
            <a:off x="85068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22D7656-E73C-8B2C-5283-5B354AE557B7}"/>
              </a:ext>
            </a:extLst>
          </p:cNvPr>
          <p:cNvSpPr txBox="1"/>
          <p:nvPr/>
        </p:nvSpPr>
        <p:spPr>
          <a:xfrm>
            <a:off x="6661919" y="4697715"/>
            <a:ext cx="2395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ill Sans MT" panose="020B0502020104020203" pitchFamily="34" charset="0"/>
              </a:rPr>
              <a:t>First CPR code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9FA4864B-09D1-8D5E-F4A1-20A5E4F8646A}"/>
              </a:ext>
            </a:extLst>
          </p:cNvPr>
          <p:cNvCxnSpPr>
            <a:cxnSpLocks/>
            <a:endCxn id="32" idx="0"/>
          </p:cNvCxnSpPr>
          <p:nvPr/>
        </p:nvCxnSpPr>
        <p:spPr>
          <a:xfrm flipH="1">
            <a:off x="6012612" y="0"/>
            <a:ext cx="1" cy="476559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8E3AC7-FE2A-4C5A-CDB7-CF414AB2E5F2}"/>
              </a:ext>
            </a:extLst>
          </p:cNvPr>
          <p:cNvSpPr txBox="1"/>
          <p:nvPr/>
        </p:nvSpPr>
        <p:spPr>
          <a:xfrm>
            <a:off x="9166145" y="4353091"/>
            <a:ext cx="172605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Gill Sans MT" panose="020B0502020104020203" pitchFamily="34" charset="0"/>
              </a:rPr>
              <a:t>45 min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Gill Sans MT" panose="020B0502020104020203" pitchFamily="34" charset="0"/>
              </a:rPr>
              <a:t>BP: 75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Gill Sans MT" panose="020B0502020104020203" pitchFamily="34" charset="0"/>
              </a:rPr>
              <a:t>PR: 130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D2CD14E-F456-546D-320B-AC212B34BE65}"/>
              </a:ext>
            </a:extLst>
          </p:cNvPr>
          <p:cNvSpPr txBox="1"/>
          <p:nvPr/>
        </p:nvSpPr>
        <p:spPr>
          <a:xfrm>
            <a:off x="5932102" y="664573"/>
            <a:ext cx="50201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Gill Sans MT" panose="020B0502020104020203" pitchFamily="34" charset="0"/>
              </a:rPr>
              <a:t>Being monitored and undergoing diagnostic and therapeutic procedures in the emergency room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10D3BE5-DEAA-B0CE-4AA3-F01E835CD8A8}"/>
              </a:ext>
            </a:extLst>
          </p:cNvPr>
          <p:cNvSpPr txBox="1"/>
          <p:nvPr/>
        </p:nvSpPr>
        <p:spPr>
          <a:xfrm>
            <a:off x="7912457" y="1121196"/>
            <a:ext cx="1664238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ABCD Normal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Tolerated PO intake well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RBR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chest pain &amp; </a:t>
            </a: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other pain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desaturation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significant drop in HB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</a:t>
            </a:r>
            <a:r>
              <a:rPr lang="en-US" sz="700" dirty="0" err="1">
                <a:latin typeface="Gill Sans MT" panose="020B0502020104020203" pitchFamily="34" charset="0"/>
              </a:rPr>
              <a:t>hypotention</a:t>
            </a: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NOT</a:t>
            </a:r>
            <a:r>
              <a:rPr lang="en-US" sz="700" dirty="0">
                <a:latin typeface="Gill Sans MT" panose="020B0502020104020203" pitchFamily="34" charset="0"/>
              </a:rPr>
              <a:t> tachycardia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2A65AAF-9782-A691-D0D1-79CFAA59A200}"/>
              </a:ext>
            </a:extLst>
          </p:cNvPr>
          <p:cNvSpPr txBox="1"/>
          <p:nvPr/>
        </p:nvSpPr>
        <p:spPr>
          <a:xfrm>
            <a:off x="6330738" y="4054078"/>
            <a:ext cx="63054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Gill Sans MT" panose="020B0502020104020203" pitchFamily="34" charset="0"/>
              </a:rPr>
              <a:t>Transfer to the men's surgery department</a:t>
            </a:r>
          </a:p>
        </p:txBody>
      </p:sp>
      <p:pic>
        <p:nvPicPr>
          <p:cNvPr id="23" name="Picture 22" descr="Cpr - Free medical icons">
            <a:extLst>
              <a:ext uri="{FF2B5EF4-FFF2-40B4-BE49-F238E27FC236}">
                <a16:creationId xmlns:a16="http://schemas.microsoft.com/office/drawing/2014/main" xmlns="" id="{C4965889-5014-BDAC-491C-6A26D768C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820" y="3819612"/>
            <a:ext cx="2352971" cy="2352971"/>
          </a:xfrm>
          <a:prstGeom prst="rect">
            <a:avLst/>
          </a:prstGeom>
        </p:spPr>
      </p:pic>
      <p:pic>
        <p:nvPicPr>
          <p:cNvPr id="28" name="Picture 27" descr="Danger sign - Free signaling icons">
            <a:extLst>
              <a:ext uri="{FF2B5EF4-FFF2-40B4-BE49-F238E27FC236}">
                <a16:creationId xmlns:a16="http://schemas.microsoft.com/office/drawing/2014/main" xmlns="" id="{F49FB552-C113-1FD8-9EDA-06B964093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3695" y="1561003"/>
            <a:ext cx="2028978" cy="202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431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E6AA98-7383-0431-9B07-BF86A7774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7334A46-0C0D-78F1-F495-4CBA5F846A17}"/>
              </a:ext>
            </a:extLst>
          </p:cNvPr>
          <p:cNvSpPr/>
          <p:nvPr/>
        </p:nvSpPr>
        <p:spPr>
          <a:xfrm>
            <a:off x="-2876" y="0"/>
            <a:ext cx="12192000" cy="6858000"/>
          </a:xfrm>
          <a:prstGeom prst="rect">
            <a:avLst/>
          </a:prstGeom>
          <a:solidFill>
            <a:srgbClr val="FFFF00">
              <a:alpha val="46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A3784A4E-DC42-2D2B-72F8-9437F5327B53}"/>
              </a:ext>
            </a:extLst>
          </p:cNvPr>
          <p:cNvCxnSpPr/>
          <p:nvPr/>
        </p:nvCxnSpPr>
        <p:spPr>
          <a:xfrm>
            <a:off x="6012613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89EE18A-5006-67FD-3828-1ABC3AAA8816}"/>
              </a:ext>
            </a:extLst>
          </p:cNvPr>
          <p:cNvSpPr/>
          <p:nvPr/>
        </p:nvSpPr>
        <p:spPr>
          <a:xfrm flipH="1">
            <a:off x="5932102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20AF980B-A635-42D5-A709-AE1BF03B32A3}"/>
              </a:ext>
            </a:extLst>
          </p:cNvPr>
          <p:cNvSpPr/>
          <p:nvPr/>
        </p:nvSpPr>
        <p:spPr>
          <a:xfrm flipH="1">
            <a:off x="5932102" y="411732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1F35ABA-6ACF-5E29-F5CF-8AA20DF20198}"/>
              </a:ext>
            </a:extLst>
          </p:cNvPr>
          <p:cNvSpPr txBox="1"/>
          <p:nvPr/>
        </p:nvSpPr>
        <p:spPr>
          <a:xfrm>
            <a:off x="5363306" y="102464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C5BFD84F-3763-427B-176E-3DAB243E1A2D}"/>
              </a:ext>
            </a:extLst>
          </p:cNvPr>
          <p:cNvSpPr txBox="1"/>
          <p:nvPr/>
        </p:nvSpPr>
        <p:spPr>
          <a:xfrm>
            <a:off x="5230026" y="396700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588B626-E7E8-0BAA-862A-151B9B301D77}"/>
              </a:ext>
            </a:extLst>
          </p:cNvPr>
          <p:cNvSpPr txBox="1"/>
          <p:nvPr/>
        </p:nvSpPr>
        <p:spPr>
          <a:xfrm>
            <a:off x="5073733" y="4764938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AE0AEB02-C625-13DC-5FED-DCFE0EDFD48C}"/>
              </a:ext>
            </a:extLst>
          </p:cNvPr>
          <p:cNvSpPr/>
          <p:nvPr/>
        </p:nvSpPr>
        <p:spPr>
          <a:xfrm flipH="1">
            <a:off x="593714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EA157C6-4B36-791E-5E33-1A837A2B4BA2}"/>
              </a:ext>
            </a:extLst>
          </p:cNvPr>
          <p:cNvSpPr txBox="1"/>
          <p:nvPr/>
        </p:nvSpPr>
        <p:spPr>
          <a:xfrm>
            <a:off x="5192290" y="6121091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D21F364E-0FA0-8A7A-E7A0-3205E0FB0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78BBF2E-CD7F-E75B-C494-6C45073210E1}"/>
              </a:ext>
            </a:extLst>
          </p:cNvPr>
          <p:cNvSpPr txBox="1"/>
          <p:nvPr/>
        </p:nvSpPr>
        <p:spPr>
          <a:xfrm>
            <a:off x="6661920" y="-36036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E01DE789-83A5-9277-9FB7-4BAB192D1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32"/>
            <a:ext cx="2352971" cy="176574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ADA74DB-D8D6-3DA9-87A0-BEF1E5C54E3B}"/>
              </a:ext>
            </a:extLst>
          </p:cNvPr>
          <p:cNvSpPr/>
          <p:nvPr/>
        </p:nvSpPr>
        <p:spPr>
          <a:xfrm>
            <a:off x="214988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428C5AFF-0D26-CAE9-3A3D-E978A8EBF991}"/>
              </a:ext>
            </a:extLst>
          </p:cNvPr>
          <p:cNvSpPr/>
          <p:nvPr/>
        </p:nvSpPr>
        <p:spPr>
          <a:xfrm>
            <a:off x="221401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9C9E64D9-4BDF-9AC3-C35F-7575891E8E6F}"/>
              </a:ext>
            </a:extLst>
          </p:cNvPr>
          <p:cNvSpPr/>
          <p:nvPr/>
        </p:nvSpPr>
        <p:spPr>
          <a:xfrm>
            <a:off x="184455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8D8362EF-EC40-6E38-ACCD-8E1FEDFF01D1}"/>
              </a:ext>
            </a:extLst>
          </p:cNvPr>
          <p:cNvSpPr/>
          <p:nvPr/>
        </p:nvSpPr>
        <p:spPr>
          <a:xfrm>
            <a:off x="191744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61763BF9-4C10-B07F-2FB1-192079436299}"/>
              </a:ext>
            </a:extLst>
          </p:cNvPr>
          <p:cNvSpPr/>
          <p:nvPr/>
        </p:nvSpPr>
        <p:spPr>
          <a:xfrm>
            <a:off x="214941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B1D6A872-0E8C-3E39-D1CC-0E14A8D34BA2}"/>
              </a:ext>
            </a:extLst>
          </p:cNvPr>
          <p:cNvSpPr/>
          <p:nvPr/>
        </p:nvSpPr>
        <p:spPr>
          <a:xfrm>
            <a:off x="131555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6E2FD3B2-8DAD-2357-C420-D5BD96F8CFED}"/>
              </a:ext>
            </a:extLst>
          </p:cNvPr>
          <p:cNvSpPr/>
          <p:nvPr/>
        </p:nvSpPr>
        <p:spPr>
          <a:xfrm>
            <a:off x="221401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AAE0A624-FFC3-802A-156B-F4B0D75D73EE}"/>
              </a:ext>
            </a:extLst>
          </p:cNvPr>
          <p:cNvSpPr/>
          <p:nvPr/>
        </p:nvSpPr>
        <p:spPr>
          <a:xfrm>
            <a:off x="85068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3B6120C-CE3A-18C9-66DF-421BCB3E88CC}"/>
              </a:ext>
            </a:extLst>
          </p:cNvPr>
          <p:cNvSpPr txBox="1"/>
          <p:nvPr/>
        </p:nvSpPr>
        <p:spPr>
          <a:xfrm>
            <a:off x="6407250" y="5478575"/>
            <a:ext cx="2303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ill Sans MT" panose="020B0502020104020203" pitchFamily="34" charset="0"/>
              </a:rPr>
              <a:t>Transfer to </a:t>
            </a:r>
            <a:r>
              <a:rPr lang="en-US" sz="2800" dirty="0" err="1">
                <a:latin typeface="Gill Sans MT" panose="020B0502020104020203" pitchFamily="34" charset="0"/>
              </a:rPr>
              <a:t>icu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69E3600-55D0-E46E-CEA0-DD38BB83B37B}"/>
              </a:ext>
            </a:extLst>
          </p:cNvPr>
          <p:cNvCxnSpPr>
            <a:cxnSpLocks/>
          </p:cNvCxnSpPr>
          <p:nvPr/>
        </p:nvCxnSpPr>
        <p:spPr>
          <a:xfrm>
            <a:off x="6012613" y="0"/>
            <a:ext cx="0" cy="620955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60C5589-1872-DF32-B7A1-746DCC702930}"/>
              </a:ext>
            </a:extLst>
          </p:cNvPr>
          <p:cNvSpPr/>
          <p:nvPr/>
        </p:nvSpPr>
        <p:spPr>
          <a:xfrm flipH="1">
            <a:off x="5890471" y="4877611"/>
            <a:ext cx="244282" cy="236974"/>
          </a:xfrm>
          <a:prstGeom prst="ellipse">
            <a:avLst/>
          </a:prstGeom>
          <a:solidFill>
            <a:srgbClr val="00B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F9D734C-6C1A-1600-D680-4F19A4DC1E6A}"/>
              </a:ext>
            </a:extLst>
          </p:cNvPr>
          <p:cNvSpPr txBox="1"/>
          <p:nvPr/>
        </p:nvSpPr>
        <p:spPr>
          <a:xfrm>
            <a:off x="8769782" y="3655718"/>
            <a:ext cx="338502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0000"/>
                </a:solidFill>
                <a:latin typeface="Gill Sans MT" panose="020B0502020104020203" pitchFamily="34" charset="0"/>
              </a:rPr>
              <a:t>Negative</a:t>
            </a:r>
            <a:r>
              <a:rPr lang="en-US" sz="2800" dirty="0">
                <a:latin typeface="Gill Sans MT" panose="020B0502020104020203" pitchFamily="34" charset="0"/>
              </a:rPr>
              <a:t> troponin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Gill Sans MT" panose="020B0502020104020203" pitchFamily="34" charset="0"/>
              </a:rPr>
              <a:t>EKG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0000"/>
                </a:solidFill>
                <a:latin typeface="Gill Sans MT" panose="020B0502020104020203" pitchFamily="34" charset="0"/>
              </a:rPr>
              <a:t>Negative</a:t>
            </a:r>
            <a:r>
              <a:rPr lang="en-US" sz="2800" dirty="0">
                <a:latin typeface="Gill Sans MT" panose="020B0502020104020203" pitchFamily="34" charset="0"/>
              </a:rPr>
              <a:t> FAST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0000"/>
                </a:solidFill>
                <a:latin typeface="Gill Sans MT" panose="020B0502020104020203" pitchFamily="34" charset="0"/>
              </a:rPr>
              <a:t>Heart consultation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81241A-F68F-912D-ABDF-67E4A2220ED6}"/>
              </a:ext>
            </a:extLst>
          </p:cNvPr>
          <p:cNvSpPr txBox="1"/>
          <p:nvPr/>
        </p:nvSpPr>
        <p:spPr>
          <a:xfrm>
            <a:off x="6397373" y="4864494"/>
            <a:ext cx="10102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Gill Sans MT" panose="020B0502020104020203" pitchFamily="34" charset="0"/>
              </a:rPr>
              <a:t>First CPR code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83E2145-8C8A-220A-55F6-5EC8129C7D91}"/>
              </a:ext>
            </a:extLst>
          </p:cNvPr>
          <p:cNvSpPr txBox="1"/>
          <p:nvPr/>
        </p:nvSpPr>
        <p:spPr>
          <a:xfrm>
            <a:off x="7371850" y="4565877"/>
            <a:ext cx="104547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latin typeface="Gill Sans MT" panose="020B0502020104020203" pitchFamily="34" charset="0"/>
              </a:rPr>
              <a:t>45 min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10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latin typeface="Gill Sans MT" panose="020B0502020104020203" pitchFamily="34" charset="0"/>
              </a:rPr>
              <a:t>BP: 75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10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latin typeface="Gill Sans MT" panose="020B0502020104020203" pitchFamily="34" charset="0"/>
              </a:rPr>
              <a:t>PR: 130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CFD5B16-94C6-F091-5627-E5FDE3060D1E}"/>
              </a:ext>
            </a:extLst>
          </p:cNvPr>
          <p:cNvSpPr txBox="1"/>
          <p:nvPr/>
        </p:nvSpPr>
        <p:spPr>
          <a:xfrm>
            <a:off x="5932102" y="664573"/>
            <a:ext cx="50201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Gill Sans MT" panose="020B0502020104020203" pitchFamily="34" charset="0"/>
              </a:rPr>
              <a:t>Being monitored and undergoing diagnostic and therapeutic procedures in the emergency room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29CFDDB-3264-698E-DF21-B62F33CA4B9A}"/>
              </a:ext>
            </a:extLst>
          </p:cNvPr>
          <p:cNvSpPr txBox="1"/>
          <p:nvPr/>
        </p:nvSpPr>
        <p:spPr>
          <a:xfrm>
            <a:off x="7912457" y="1121196"/>
            <a:ext cx="1664238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ABCD Normal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Tolerated PO intake well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RBR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chest pain &amp; </a:t>
            </a: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other pain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desaturation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significant drop in HB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</a:t>
            </a:r>
            <a:r>
              <a:rPr lang="en-US" sz="700" dirty="0" err="1">
                <a:latin typeface="Gill Sans MT" panose="020B0502020104020203" pitchFamily="34" charset="0"/>
              </a:rPr>
              <a:t>hypotention</a:t>
            </a: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NOT</a:t>
            </a:r>
            <a:r>
              <a:rPr lang="en-US" sz="700" dirty="0">
                <a:latin typeface="Gill Sans MT" panose="020B0502020104020203" pitchFamily="34" charset="0"/>
              </a:rPr>
              <a:t> tachycardia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649BF017-47D8-E6FE-9AC1-25E8227A95C7}"/>
              </a:ext>
            </a:extLst>
          </p:cNvPr>
          <p:cNvSpPr txBox="1"/>
          <p:nvPr/>
        </p:nvSpPr>
        <p:spPr>
          <a:xfrm>
            <a:off x="6330738" y="4054078"/>
            <a:ext cx="63054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Gill Sans MT" panose="020B0502020104020203" pitchFamily="34" charset="0"/>
              </a:rPr>
              <a:t>Transfer to the men's surgery department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AEBC24B2-C675-14D3-C993-C45627B9F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137382"/>
              </p:ext>
            </p:extLst>
          </p:nvPr>
        </p:nvGraphicFramePr>
        <p:xfrm>
          <a:off x="1345090" y="1591796"/>
          <a:ext cx="3657600" cy="5212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10362438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46245871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10423069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370321529"/>
                    </a:ext>
                  </a:extLst>
                </a:gridCol>
              </a:tblGrid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WBC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12300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PH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6.625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96354667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HB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9.1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-28.3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8069471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latin typeface="Gill Sans MT" panose="020B0502020104020203" pitchFamily="34" charset="0"/>
                        </a:rPr>
                        <a:t>Ht</a:t>
                      </a:r>
                      <a:endParaRPr lang="en-US" sz="1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33.2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HCO3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8.6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43577597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latin typeface="Gill Sans MT" panose="020B0502020104020203" pitchFamily="34" charset="0"/>
                        </a:rPr>
                        <a:t>Plt</a:t>
                      </a:r>
                      <a:endParaRPr lang="en-US" sz="1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PCO2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88.2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1921717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PTT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SGOT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14880449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SGPT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25900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INR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1.44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Alk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6448093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ESR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Billi 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0.6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04068102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CRP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Billi 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0.2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52795578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Urea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D-dimer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10.70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5348938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2.71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Trop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neg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39735408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9.3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78009375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15.3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98778695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142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0925390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48696559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Gill Sans MT" panose="020B0502020104020203" pitchFamily="34" charset="0"/>
                        </a:rPr>
                        <a:t>Alb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Gill Sans MT" panose="020B0502020104020203" pitchFamily="34" charset="0"/>
                        </a:rPr>
                        <a:t>3.0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161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8308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9A08A7-EC2A-C54B-44FE-9CFF876A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6359C60-FE05-ECD6-D115-FC95195BBA59}"/>
              </a:ext>
            </a:extLst>
          </p:cNvPr>
          <p:cNvSpPr/>
          <p:nvPr/>
        </p:nvSpPr>
        <p:spPr>
          <a:xfrm>
            <a:off x="-2876" y="0"/>
            <a:ext cx="12192000" cy="6858000"/>
          </a:xfrm>
          <a:prstGeom prst="rect">
            <a:avLst/>
          </a:prstGeom>
          <a:solidFill>
            <a:srgbClr val="FF0000">
              <a:alpha val="58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C35A8476-485A-64FF-CE8A-6EE1CA481BA9}"/>
              </a:ext>
            </a:extLst>
          </p:cNvPr>
          <p:cNvCxnSpPr/>
          <p:nvPr/>
        </p:nvCxnSpPr>
        <p:spPr>
          <a:xfrm>
            <a:off x="6012613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733B816D-1481-6B53-1677-C6CA026BBF30}"/>
              </a:ext>
            </a:extLst>
          </p:cNvPr>
          <p:cNvCxnSpPr>
            <a:cxnSpLocks/>
          </p:cNvCxnSpPr>
          <p:nvPr/>
        </p:nvCxnSpPr>
        <p:spPr>
          <a:xfrm>
            <a:off x="6012613" y="0"/>
            <a:ext cx="5039" cy="627141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F238D29E-3D6C-5F06-BB43-5AFC89B30FDF}"/>
              </a:ext>
            </a:extLst>
          </p:cNvPr>
          <p:cNvSpPr/>
          <p:nvPr/>
        </p:nvSpPr>
        <p:spPr>
          <a:xfrm flipH="1">
            <a:off x="5932102" y="25879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1DBAE93D-42EB-3316-C8EE-72680C3B4376}"/>
              </a:ext>
            </a:extLst>
          </p:cNvPr>
          <p:cNvSpPr/>
          <p:nvPr/>
        </p:nvSpPr>
        <p:spPr>
          <a:xfrm flipH="1">
            <a:off x="5932102" y="4117325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4C2D7AA5-0E26-E855-9E20-E13E1A6CC61B}"/>
              </a:ext>
            </a:extLst>
          </p:cNvPr>
          <p:cNvSpPr/>
          <p:nvPr/>
        </p:nvSpPr>
        <p:spPr>
          <a:xfrm flipH="1">
            <a:off x="5890471" y="4877611"/>
            <a:ext cx="244282" cy="236974"/>
          </a:xfrm>
          <a:prstGeom prst="ellipse">
            <a:avLst/>
          </a:prstGeom>
          <a:solidFill>
            <a:srgbClr val="00B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3FEF14E-42E8-9387-C9A0-6B1316CEE748}"/>
              </a:ext>
            </a:extLst>
          </p:cNvPr>
          <p:cNvSpPr txBox="1"/>
          <p:nvPr/>
        </p:nvSpPr>
        <p:spPr>
          <a:xfrm>
            <a:off x="5363306" y="102464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7B4055F-D97E-A4AC-976C-F81CEEE55E81}"/>
              </a:ext>
            </a:extLst>
          </p:cNvPr>
          <p:cNvSpPr txBox="1"/>
          <p:nvPr/>
        </p:nvSpPr>
        <p:spPr>
          <a:xfrm>
            <a:off x="5230026" y="396700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ABBD1AA-1F17-0BD1-9F4A-E55304C00D18}"/>
              </a:ext>
            </a:extLst>
          </p:cNvPr>
          <p:cNvSpPr txBox="1"/>
          <p:nvPr/>
        </p:nvSpPr>
        <p:spPr>
          <a:xfrm>
            <a:off x="5073733" y="4764938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E948E970-575E-381D-6772-D5F7EA740B31}"/>
              </a:ext>
            </a:extLst>
          </p:cNvPr>
          <p:cNvSpPr/>
          <p:nvPr/>
        </p:nvSpPr>
        <p:spPr>
          <a:xfrm flipH="1">
            <a:off x="5774997" y="6138195"/>
            <a:ext cx="475229" cy="461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A9B456-A920-BEA2-7C67-353970505026}"/>
              </a:ext>
            </a:extLst>
          </p:cNvPr>
          <p:cNvSpPr txBox="1"/>
          <p:nvPr/>
        </p:nvSpPr>
        <p:spPr>
          <a:xfrm>
            <a:off x="5073732" y="613819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38F62FC7-9474-E2F6-BC70-04F409F91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764" y="0"/>
            <a:ext cx="815135" cy="9641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417CEC2-538F-1924-7A16-5BB6C8962081}"/>
              </a:ext>
            </a:extLst>
          </p:cNvPr>
          <p:cNvSpPr txBox="1"/>
          <p:nvPr/>
        </p:nvSpPr>
        <p:spPr>
          <a:xfrm>
            <a:off x="6661920" y="-36036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A4EDB6F0-4949-698F-2531-229379067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32"/>
            <a:ext cx="2352971" cy="176574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6679478E-4B54-6B19-F4D4-4C73E86CE5BB}"/>
              </a:ext>
            </a:extLst>
          </p:cNvPr>
          <p:cNvSpPr/>
          <p:nvPr/>
        </p:nvSpPr>
        <p:spPr>
          <a:xfrm>
            <a:off x="214988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8CF8DAF-6D81-8E99-2530-D867BD81FE7D}"/>
              </a:ext>
            </a:extLst>
          </p:cNvPr>
          <p:cNvSpPr/>
          <p:nvPr/>
        </p:nvSpPr>
        <p:spPr>
          <a:xfrm>
            <a:off x="221401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D372BA86-5929-87AA-3B22-4E8EE9EEA897}"/>
              </a:ext>
            </a:extLst>
          </p:cNvPr>
          <p:cNvSpPr/>
          <p:nvPr/>
        </p:nvSpPr>
        <p:spPr>
          <a:xfrm>
            <a:off x="184455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E94AD7D6-0251-AB68-5261-6B57A40A78F4}"/>
              </a:ext>
            </a:extLst>
          </p:cNvPr>
          <p:cNvSpPr/>
          <p:nvPr/>
        </p:nvSpPr>
        <p:spPr>
          <a:xfrm>
            <a:off x="191744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01D20303-5006-584B-9AF7-E82FAB8A02EF}"/>
              </a:ext>
            </a:extLst>
          </p:cNvPr>
          <p:cNvSpPr/>
          <p:nvPr/>
        </p:nvSpPr>
        <p:spPr>
          <a:xfrm>
            <a:off x="214941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4D09784-2D65-12EB-F02B-0115ED992DD9}"/>
              </a:ext>
            </a:extLst>
          </p:cNvPr>
          <p:cNvSpPr/>
          <p:nvPr/>
        </p:nvSpPr>
        <p:spPr>
          <a:xfrm>
            <a:off x="131555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6A98473F-CB12-DEC2-43A3-20BF100F8BE8}"/>
              </a:ext>
            </a:extLst>
          </p:cNvPr>
          <p:cNvSpPr/>
          <p:nvPr/>
        </p:nvSpPr>
        <p:spPr>
          <a:xfrm>
            <a:off x="221401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D9D4765C-AA93-E3AB-F59F-AE56902258A3}"/>
              </a:ext>
            </a:extLst>
          </p:cNvPr>
          <p:cNvSpPr/>
          <p:nvPr/>
        </p:nvSpPr>
        <p:spPr>
          <a:xfrm>
            <a:off x="85068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25CFFFA-5FE5-2E60-4DFC-39B207469CFD}"/>
              </a:ext>
            </a:extLst>
          </p:cNvPr>
          <p:cNvSpPr txBox="1"/>
          <p:nvPr/>
        </p:nvSpPr>
        <p:spPr>
          <a:xfrm>
            <a:off x="2246789" y="6075985"/>
            <a:ext cx="2901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ill Sans MT" panose="020B0502020104020203" pitchFamily="34" charset="0"/>
              </a:rPr>
              <a:t>Second CPR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026E91F-2939-027A-8EE9-62CBC079F321}"/>
              </a:ext>
            </a:extLst>
          </p:cNvPr>
          <p:cNvSpPr txBox="1"/>
          <p:nvPr/>
        </p:nvSpPr>
        <p:spPr>
          <a:xfrm>
            <a:off x="2779958" y="5344817"/>
            <a:ext cx="1640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Gill Sans MT" panose="020B0502020104020203" pitchFamily="34" charset="0"/>
              </a:rPr>
              <a:t>30 min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4A8DD35-3186-CF86-5083-AA3A3CB509F3}"/>
              </a:ext>
            </a:extLst>
          </p:cNvPr>
          <p:cNvSpPr txBox="1"/>
          <p:nvPr/>
        </p:nvSpPr>
        <p:spPr>
          <a:xfrm>
            <a:off x="6198785" y="5626633"/>
            <a:ext cx="9941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Gill Sans MT" panose="020B0502020104020203" pitchFamily="34" charset="0"/>
              </a:rPr>
              <a:t>Transfer to </a:t>
            </a:r>
            <a:r>
              <a:rPr lang="en-US" sz="1000" dirty="0" err="1">
                <a:latin typeface="Gill Sans MT" panose="020B0502020104020203" pitchFamily="34" charset="0"/>
              </a:rPr>
              <a:t>icu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91D65E4-D017-C188-58E3-BC3C6716F619}"/>
              </a:ext>
            </a:extLst>
          </p:cNvPr>
          <p:cNvSpPr txBox="1"/>
          <p:nvPr/>
        </p:nvSpPr>
        <p:spPr>
          <a:xfrm>
            <a:off x="7125744" y="5491209"/>
            <a:ext cx="162256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rgbClr val="FF0000"/>
                </a:solidFill>
                <a:latin typeface="Gill Sans MT" panose="020B0502020104020203" pitchFamily="34" charset="0"/>
              </a:rPr>
              <a:t>Negative</a:t>
            </a:r>
            <a:r>
              <a:rPr lang="en-US" sz="1000" dirty="0">
                <a:latin typeface="Gill Sans MT" panose="020B0502020104020203" pitchFamily="34" charset="0"/>
              </a:rPr>
              <a:t> troponin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10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latin typeface="Gill Sans MT" panose="020B0502020104020203" pitchFamily="34" charset="0"/>
              </a:rPr>
              <a:t>EKG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10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rgbClr val="FF0000"/>
                </a:solidFill>
                <a:latin typeface="Gill Sans MT" panose="020B0502020104020203" pitchFamily="34" charset="0"/>
              </a:rPr>
              <a:t>Negative</a:t>
            </a:r>
            <a:r>
              <a:rPr lang="en-US" sz="1000" dirty="0">
                <a:latin typeface="Gill Sans MT" panose="020B0502020104020203" pitchFamily="34" charset="0"/>
              </a:rPr>
              <a:t> FAST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10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rgbClr val="000000"/>
                </a:solidFill>
                <a:latin typeface="Gill Sans MT" panose="020B0502020104020203" pitchFamily="34" charset="0"/>
              </a:rPr>
              <a:t>Heart consultation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6272B68-6878-57E7-76B3-DFDA90CABF91}"/>
              </a:ext>
            </a:extLst>
          </p:cNvPr>
          <p:cNvSpPr txBox="1"/>
          <p:nvPr/>
        </p:nvSpPr>
        <p:spPr>
          <a:xfrm>
            <a:off x="6397373" y="4864494"/>
            <a:ext cx="10102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Gill Sans MT" panose="020B0502020104020203" pitchFamily="34" charset="0"/>
              </a:rPr>
              <a:t>First CPR code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49FFC2A-F8D5-58FF-0882-04CE153A6F23}"/>
              </a:ext>
            </a:extLst>
          </p:cNvPr>
          <p:cNvSpPr txBox="1"/>
          <p:nvPr/>
        </p:nvSpPr>
        <p:spPr>
          <a:xfrm>
            <a:off x="7371850" y="4565877"/>
            <a:ext cx="104547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latin typeface="Gill Sans MT" panose="020B0502020104020203" pitchFamily="34" charset="0"/>
              </a:rPr>
              <a:t>45 min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10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latin typeface="Gill Sans MT" panose="020B0502020104020203" pitchFamily="34" charset="0"/>
              </a:rPr>
              <a:t>BP: 75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1000" dirty="0">
              <a:latin typeface="Gill Sans MT" panose="020B05020201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000" dirty="0">
                <a:latin typeface="Gill Sans MT" panose="020B0502020104020203" pitchFamily="34" charset="0"/>
              </a:rPr>
              <a:t>PR: 130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EFBA2A4-30EB-460F-2D25-C3FD2A4CBF19}"/>
              </a:ext>
            </a:extLst>
          </p:cNvPr>
          <p:cNvSpPr txBox="1"/>
          <p:nvPr/>
        </p:nvSpPr>
        <p:spPr>
          <a:xfrm>
            <a:off x="5932102" y="664573"/>
            <a:ext cx="50201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Gill Sans MT" panose="020B0502020104020203" pitchFamily="34" charset="0"/>
              </a:rPr>
              <a:t>Being monitored and undergoing diagnostic and therapeutic procedures in the emergency room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3F436B0-0D8D-6BD9-8225-7477BD4DB28E}"/>
              </a:ext>
            </a:extLst>
          </p:cNvPr>
          <p:cNvSpPr txBox="1"/>
          <p:nvPr/>
        </p:nvSpPr>
        <p:spPr>
          <a:xfrm>
            <a:off x="7912457" y="1121196"/>
            <a:ext cx="1664238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ABCD Normal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Tolerated PO intake well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latin typeface="Gill Sans MT" panose="020B0502020104020203" pitchFamily="34" charset="0"/>
              </a:rPr>
              <a:t>RBR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chest pain &amp; </a:t>
            </a: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other pain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desaturation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significant drop in HB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</a:t>
            </a:r>
            <a:r>
              <a:rPr lang="en-US" sz="700" dirty="0">
                <a:latin typeface="Gill Sans MT" panose="020B0502020104020203" pitchFamily="34" charset="0"/>
              </a:rPr>
              <a:t> </a:t>
            </a:r>
            <a:r>
              <a:rPr lang="en-US" sz="700" dirty="0" err="1">
                <a:latin typeface="Gill Sans MT" panose="020B0502020104020203" pitchFamily="34" charset="0"/>
              </a:rPr>
              <a:t>hypotention</a:t>
            </a: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700" dirty="0">
              <a:latin typeface="Gill Sans MT" panose="020B05020201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700" dirty="0">
                <a:solidFill>
                  <a:srgbClr val="FF0000"/>
                </a:solidFill>
                <a:latin typeface="Gill Sans MT" panose="020B0502020104020203" pitchFamily="34" charset="0"/>
              </a:rPr>
              <a:t>NOT</a:t>
            </a:r>
            <a:r>
              <a:rPr lang="en-US" sz="700" dirty="0">
                <a:latin typeface="Gill Sans MT" panose="020B0502020104020203" pitchFamily="34" charset="0"/>
              </a:rPr>
              <a:t> tachycardia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61C992E-A37C-7756-F7AA-C9C1CA48EE91}"/>
              </a:ext>
            </a:extLst>
          </p:cNvPr>
          <p:cNvSpPr txBox="1"/>
          <p:nvPr/>
        </p:nvSpPr>
        <p:spPr>
          <a:xfrm>
            <a:off x="6330738" y="4054078"/>
            <a:ext cx="63054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Gill Sans MT" panose="020B0502020104020203" pitchFamily="34" charset="0"/>
              </a:rPr>
              <a:t>Transfer to the men's surgery department</a:t>
            </a: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xmlns="" id="{87E07157-832F-97F2-E344-8CBEAE24AB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24046"/>
              </p:ext>
            </p:extLst>
          </p:nvPr>
        </p:nvGraphicFramePr>
        <p:xfrm>
          <a:off x="2579191" y="791442"/>
          <a:ext cx="2194560" cy="31699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xmlns="" val="210362438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xmlns="" val="46245871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xmlns="" val="104230691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xmlns="" val="370321529"/>
                    </a:ext>
                  </a:extLst>
                </a:gridCol>
              </a:tblGrid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WBC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12300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PH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6.625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96354667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HB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9.1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-28.3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8069471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 err="1">
                          <a:latin typeface="Gill Sans MT" panose="020B0502020104020203" pitchFamily="34" charset="0"/>
                        </a:rPr>
                        <a:t>Ht</a:t>
                      </a:r>
                      <a:endParaRPr lang="en-US" sz="7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33.2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HCO3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8.6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43577597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 err="1">
                          <a:latin typeface="Gill Sans MT" panose="020B0502020104020203" pitchFamily="34" charset="0"/>
                        </a:rPr>
                        <a:t>Plt</a:t>
                      </a:r>
                      <a:endParaRPr lang="en-US" sz="7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PCO2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88.2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1921717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PTT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SGOT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14880449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17.3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SGPT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25900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INR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1.44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Alk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6448093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ESR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Billi 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0.6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04068102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CRP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Billi 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0.2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52795578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Urea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D-dimer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10.70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5348938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2.71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Trop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neg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39735408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9.3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78009375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15.3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98778695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142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0925390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48696559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Gill Sans MT" panose="020B0502020104020203" pitchFamily="34" charset="0"/>
                        </a:rPr>
                        <a:t>Alb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dirty="0">
                          <a:latin typeface="Gill Sans MT" panose="020B0502020104020203" pitchFamily="34" charset="0"/>
                        </a:rPr>
                        <a:t>3.0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>
                        <a:latin typeface="Gill Sans MT" panose="020B05020201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16113273"/>
                  </a:ext>
                </a:extLst>
              </a:tr>
            </a:tbl>
          </a:graphicData>
        </a:graphic>
      </p:graphicFrame>
      <p:pic>
        <p:nvPicPr>
          <p:cNvPr id="43" name="Picture 42" descr="Cpr - Free medical icons">
            <a:extLst>
              <a:ext uri="{FF2B5EF4-FFF2-40B4-BE49-F238E27FC236}">
                <a16:creationId xmlns:a16="http://schemas.microsoft.com/office/drawing/2014/main" xmlns="" id="{B62C3784-7FB2-1C2D-EA09-40AEC031F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0318" y="4428669"/>
            <a:ext cx="2352971" cy="2352971"/>
          </a:xfrm>
          <a:prstGeom prst="rect">
            <a:avLst/>
          </a:prstGeom>
        </p:spPr>
      </p:pic>
      <p:pic>
        <p:nvPicPr>
          <p:cNvPr id="45" name="Picture 44" descr="Danger sign - Free signaling icons">
            <a:extLst>
              <a:ext uri="{FF2B5EF4-FFF2-40B4-BE49-F238E27FC236}">
                <a16:creationId xmlns:a16="http://schemas.microsoft.com/office/drawing/2014/main" xmlns="" id="{CE38E31D-151B-22E2-1D71-3E1C71C20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4193" y="2170060"/>
            <a:ext cx="2028978" cy="202897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EC8CC53C-322D-77B8-E5F0-B1F4FC2533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44"/>
          <a:stretch>
            <a:fillRect/>
          </a:stretch>
        </p:blipFill>
        <p:spPr>
          <a:xfrm>
            <a:off x="-3647189" y="2779572"/>
            <a:ext cx="2766159" cy="80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68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4542DF5-AE7B-7997-1FE0-A9D75AE5C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14A3EDA-1549-0516-0231-7A901EDB5FC7}"/>
              </a:ext>
            </a:extLst>
          </p:cNvPr>
          <p:cNvSpPr/>
          <p:nvPr/>
        </p:nvSpPr>
        <p:spPr>
          <a:xfrm>
            <a:off x="-2876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D72C8724-8EFD-893E-D4B3-27DA82934A17}"/>
              </a:ext>
            </a:extLst>
          </p:cNvPr>
          <p:cNvCxnSpPr/>
          <p:nvPr/>
        </p:nvCxnSpPr>
        <p:spPr>
          <a:xfrm>
            <a:off x="6012613" y="7746243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497DD65D-68D3-F493-4D18-A3D6A2AFF3C9}"/>
              </a:ext>
            </a:extLst>
          </p:cNvPr>
          <p:cNvCxnSpPr>
            <a:cxnSpLocks/>
          </p:cNvCxnSpPr>
          <p:nvPr/>
        </p:nvCxnSpPr>
        <p:spPr>
          <a:xfrm>
            <a:off x="6012613" y="15309606"/>
            <a:ext cx="5039" cy="627141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xmlns="" id="{51967BBC-C82A-4018-F630-8BBA9DC503F6}"/>
              </a:ext>
            </a:extLst>
          </p:cNvPr>
          <p:cNvSpPr/>
          <p:nvPr/>
        </p:nvSpPr>
        <p:spPr>
          <a:xfrm flipH="1">
            <a:off x="5932102" y="8005038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961D6AFA-21EB-4D31-ECD9-00C8F0D57FED}"/>
              </a:ext>
            </a:extLst>
          </p:cNvPr>
          <p:cNvSpPr/>
          <p:nvPr/>
        </p:nvSpPr>
        <p:spPr>
          <a:xfrm flipH="1">
            <a:off x="5932102" y="11863568"/>
            <a:ext cx="161022" cy="16102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9A493227-13D4-C89A-862E-4E1CBF2FEA69}"/>
              </a:ext>
            </a:extLst>
          </p:cNvPr>
          <p:cNvSpPr/>
          <p:nvPr/>
        </p:nvSpPr>
        <p:spPr>
          <a:xfrm flipH="1">
            <a:off x="5890471" y="20187217"/>
            <a:ext cx="244282" cy="236974"/>
          </a:xfrm>
          <a:prstGeom prst="ellipse">
            <a:avLst/>
          </a:prstGeom>
          <a:solidFill>
            <a:srgbClr val="00B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F599D27F-F0E0-4ED5-A54F-2E14879A0388}"/>
              </a:ext>
            </a:extLst>
          </p:cNvPr>
          <p:cNvSpPr txBox="1"/>
          <p:nvPr/>
        </p:nvSpPr>
        <p:spPr>
          <a:xfrm>
            <a:off x="5363306" y="15412070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7:30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07F408A-2735-CCAB-703B-2892005781D5}"/>
              </a:ext>
            </a:extLst>
          </p:cNvPr>
          <p:cNvSpPr txBox="1"/>
          <p:nvPr/>
        </p:nvSpPr>
        <p:spPr>
          <a:xfrm>
            <a:off x="5230026" y="19276610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17:30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758C790-DF04-093D-162F-02B44F0D4638}"/>
              </a:ext>
            </a:extLst>
          </p:cNvPr>
          <p:cNvSpPr txBox="1"/>
          <p:nvPr/>
        </p:nvSpPr>
        <p:spPr>
          <a:xfrm>
            <a:off x="5073733" y="2007454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:30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4C7BFD2D-E6EE-DD4D-3AFE-945267CF94B2}"/>
              </a:ext>
            </a:extLst>
          </p:cNvPr>
          <p:cNvSpPr/>
          <p:nvPr/>
        </p:nvSpPr>
        <p:spPr>
          <a:xfrm flipH="1">
            <a:off x="5774997" y="21447801"/>
            <a:ext cx="475229" cy="4610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54F3021-F930-A597-BFF3-D3BBCA9E07ED}"/>
              </a:ext>
            </a:extLst>
          </p:cNvPr>
          <p:cNvSpPr txBox="1"/>
          <p:nvPr/>
        </p:nvSpPr>
        <p:spPr>
          <a:xfrm>
            <a:off x="5073732" y="21447801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23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r>
              <a:rPr lang="fa-IR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4" name="Picture 3" descr="دانشگاه علوم پزشکی رفسنجان">
            <a:extLst>
              <a:ext uri="{FF2B5EF4-FFF2-40B4-BE49-F238E27FC236}">
                <a16:creationId xmlns:a16="http://schemas.microsoft.com/office/drawing/2014/main" xmlns="" id="{1370BC6F-0359-1739-A80E-C63B90877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4500" y="-1026624"/>
            <a:ext cx="815135" cy="9641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5C81A1B-D0D4-A663-5B9B-8BB6E34B76D4}"/>
              </a:ext>
            </a:extLst>
          </p:cNvPr>
          <p:cNvSpPr txBox="1"/>
          <p:nvPr/>
        </p:nvSpPr>
        <p:spPr>
          <a:xfrm>
            <a:off x="6694577" y="-494305"/>
            <a:ext cx="443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2937AA6-E4ED-398F-EBEC-806661D168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784" y="-1812343"/>
            <a:ext cx="2352971" cy="176574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3F65F28-DBA7-C017-582D-E8400D4D12DF}"/>
              </a:ext>
            </a:extLst>
          </p:cNvPr>
          <p:cNvSpPr/>
          <p:nvPr/>
        </p:nvSpPr>
        <p:spPr>
          <a:xfrm>
            <a:off x="-1130483" y="1351891"/>
            <a:ext cx="76815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DF3EC3B-26F2-C109-4387-3B327427F066}"/>
              </a:ext>
            </a:extLst>
          </p:cNvPr>
          <p:cNvSpPr/>
          <p:nvPr/>
        </p:nvSpPr>
        <p:spPr>
          <a:xfrm>
            <a:off x="-1124070" y="2021494"/>
            <a:ext cx="7553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058BE27C-3FEE-FC56-7280-FFFD10DB8DFC}"/>
              </a:ext>
            </a:extLst>
          </p:cNvPr>
          <p:cNvSpPr/>
          <p:nvPr/>
        </p:nvSpPr>
        <p:spPr>
          <a:xfrm>
            <a:off x="-1161016" y="2703987"/>
            <a:ext cx="7537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812DD68C-EE3E-8E76-5C77-95758ED35187}"/>
              </a:ext>
            </a:extLst>
          </p:cNvPr>
          <p:cNvSpPr/>
          <p:nvPr/>
        </p:nvSpPr>
        <p:spPr>
          <a:xfrm>
            <a:off x="-1153727" y="3345619"/>
            <a:ext cx="8274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963BC11F-22B3-C992-8176-CB14A9B36DC1}"/>
              </a:ext>
            </a:extLst>
          </p:cNvPr>
          <p:cNvSpPr/>
          <p:nvPr/>
        </p:nvSpPr>
        <p:spPr>
          <a:xfrm>
            <a:off x="-1130530" y="4006589"/>
            <a:ext cx="6832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4AC70D9A-2226-461D-CF68-0ADF549BBC31}"/>
              </a:ext>
            </a:extLst>
          </p:cNvPr>
          <p:cNvSpPr/>
          <p:nvPr/>
        </p:nvSpPr>
        <p:spPr>
          <a:xfrm>
            <a:off x="-1213916" y="5324439"/>
            <a:ext cx="8066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BC1A9C72-D86A-CB69-38AD-59A0E3B7412D}"/>
              </a:ext>
            </a:extLst>
          </p:cNvPr>
          <p:cNvSpPr/>
          <p:nvPr/>
        </p:nvSpPr>
        <p:spPr>
          <a:xfrm>
            <a:off x="-1124070" y="4697715"/>
            <a:ext cx="64152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</a:t>
            </a:r>
            <a:endParaRPr 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61522CBE-3B6E-EC9B-C3E5-655BF52D02AC}"/>
              </a:ext>
            </a:extLst>
          </p:cNvPr>
          <p:cNvSpPr/>
          <p:nvPr/>
        </p:nvSpPr>
        <p:spPr>
          <a:xfrm>
            <a:off x="-1195089" y="5967289"/>
            <a:ext cx="8531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1C29C96-AC72-D1F5-C650-05E4F5981C8E}"/>
              </a:ext>
            </a:extLst>
          </p:cNvPr>
          <p:cNvSpPr txBox="1"/>
          <p:nvPr/>
        </p:nvSpPr>
        <p:spPr>
          <a:xfrm>
            <a:off x="6843374" y="7005417"/>
            <a:ext cx="4141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ill Sans MT" panose="020B0502020104020203" pitchFamily="34" charset="0"/>
              </a:rPr>
              <a:t>Second CPR code &amp; expire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0863068-A360-27F8-501C-7FEB44A83155}"/>
              </a:ext>
            </a:extLst>
          </p:cNvPr>
          <p:cNvSpPr txBox="1"/>
          <p:nvPr/>
        </p:nvSpPr>
        <p:spPr>
          <a:xfrm>
            <a:off x="12668796" y="4192005"/>
            <a:ext cx="1640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Gill Sans MT" panose="020B0502020104020203" pitchFamily="34" charset="0"/>
              </a:rPr>
              <a:t>30 min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8267D7C-0C7F-A112-A12C-85122817B62C}"/>
              </a:ext>
            </a:extLst>
          </p:cNvPr>
          <p:cNvSpPr txBox="1"/>
          <p:nvPr/>
        </p:nvSpPr>
        <p:spPr>
          <a:xfrm>
            <a:off x="7639299" y="9246268"/>
            <a:ext cx="3262432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Gill Sans MT" panose="020B0502020104020203" pitchFamily="34" charset="0"/>
              </a:rPr>
              <a:t>Attended by: Dr.  Esmaeili</a:t>
            </a:r>
          </a:p>
          <a:p>
            <a:pPr algn="ctr"/>
            <a:endParaRPr lang="fa-IR" b="1" dirty="0">
              <a:latin typeface="Gill Sans MT" panose="020B0502020104020203" pitchFamily="34" charset="0"/>
            </a:endParaRPr>
          </a:p>
          <a:p>
            <a:pPr algn="ctr"/>
            <a:r>
              <a:rPr lang="en-US" dirty="0">
                <a:latin typeface="Gill Sans MT" panose="020B0502020104020203" pitchFamily="34" charset="0"/>
              </a:rPr>
              <a:t>Presented by: Mahdi Poursalehi</a:t>
            </a:r>
          </a:p>
          <a:p>
            <a:pPr algn="ctr"/>
            <a:r>
              <a:rPr lang="en-US" dirty="0">
                <a:latin typeface="Gill Sans MT" panose="020B0502020104020203" pitchFamily="34" charset="0"/>
              </a:rPr>
              <a:t/>
            </a:r>
            <a:br>
              <a:rPr lang="en-US" dirty="0">
                <a:latin typeface="Gill Sans MT" panose="020B0502020104020203" pitchFamily="34" charset="0"/>
              </a:rPr>
            </a:br>
            <a:r>
              <a:rPr lang="en-US" dirty="0">
                <a:latin typeface="Gill Sans MT" panose="020B0502020104020203" pitchFamily="34" charset="0"/>
              </a:rPr>
              <a:t>Department of surgery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54A002DA-D40E-A9F8-F6F4-6EE427189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76" y="8162670"/>
            <a:ext cx="5200650" cy="3486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6D64A874-34C4-9D18-57AD-E0BDBADC36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44"/>
          <a:stretch>
            <a:fillRect/>
          </a:stretch>
        </p:blipFill>
        <p:spPr>
          <a:xfrm>
            <a:off x="23151" y="1425733"/>
            <a:ext cx="12139946" cy="36888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2E23289-0027-7DC1-8087-2DACE1872559}"/>
              </a:ext>
            </a:extLst>
          </p:cNvPr>
          <p:cNvSpPr txBox="1"/>
          <p:nvPr/>
        </p:nvSpPr>
        <p:spPr>
          <a:xfrm>
            <a:off x="6469427" y="2128580"/>
            <a:ext cx="28010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</a:rPr>
              <a:t>Expire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0738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5691755-EA26-58BC-E38B-D283FFD69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E06F791-144F-5FDD-2F44-A300C84F3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44"/>
          <a:stretch>
            <a:fillRect/>
          </a:stretch>
        </p:blipFill>
        <p:spPr>
          <a:xfrm>
            <a:off x="621102" y="865379"/>
            <a:ext cx="9879005" cy="2889021"/>
          </a:xfrm>
          <a:prstGeom prst="rect">
            <a:avLst/>
          </a:prstGeom>
        </p:spPr>
      </p:pic>
      <p:pic>
        <p:nvPicPr>
          <p:cNvPr id="5" name="Picture 4" descr="دانشگاه علوم پزشکی رفسنجان">
            <a:extLst>
              <a:ext uri="{FF2B5EF4-FFF2-40B4-BE49-F238E27FC236}">
                <a16:creationId xmlns:a16="http://schemas.microsoft.com/office/drawing/2014/main" xmlns="" id="{058E4F63-5137-C743-B0BE-49C2FF050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7331" y="20128"/>
            <a:ext cx="1429243" cy="16905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78150A-BA9B-2A48-FF6B-EB84435D69A8}"/>
              </a:ext>
            </a:extLst>
          </p:cNvPr>
          <p:cNvSpPr txBox="1"/>
          <p:nvPr/>
        </p:nvSpPr>
        <p:spPr>
          <a:xfrm>
            <a:off x="1404034" y="2588941"/>
            <a:ext cx="11669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C000"/>
                </a:solidFill>
                <a:latin typeface="Gill Sans MT" panose="020B0502020104020203" pitchFamily="34" charset="0"/>
              </a:rPr>
              <a:t>A Case Report Multiple Trauma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8476F6F-F773-E36E-F9AC-4964A0770B32}"/>
              </a:ext>
            </a:extLst>
          </p:cNvPr>
          <p:cNvSpPr txBox="1"/>
          <p:nvPr/>
        </p:nvSpPr>
        <p:spPr>
          <a:xfrm>
            <a:off x="7585511" y="4296000"/>
            <a:ext cx="3262432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Gill Sans MT" panose="020B0502020104020203" pitchFamily="34" charset="0"/>
              </a:rPr>
              <a:t>Attended by: Dr.  Esmaeili</a:t>
            </a:r>
          </a:p>
          <a:p>
            <a:pPr algn="ctr"/>
            <a:endParaRPr lang="fa-IR" b="1" dirty="0">
              <a:latin typeface="Gill Sans MT" panose="020B0502020104020203" pitchFamily="34" charset="0"/>
            </a:endParaRPr>
          </a:p>
          <a:p>
            <a:pPr algn="ctr"/>
            <a:r>
              <a:rPr lang="en-US" dirty="0">
                <a:latin typeface="Gill Sans MT" panose="020B0502020104020203" pitchFamily="34" charset="0"/>
              </a:rPr>
              <a:t>Presented by: Mahdi Poursalehi</a:t>
            </a:r>
          </a:p>
          <a:p>
            <a:pPr algn="ctr"/>
            <a:r>
              <a:rPr lang="en-US" dirty="0">
                <a:latin typeface="Gill Sans MT" panose="020B0502020104020203" pitchFamily="34" charset="0"/>
              </a:rPr>
              <a:t/>
            </a:r>
            <a:br>
              <a:rPr lang="en-US" dirty="0">
                <a:latin typeface="Gill Sans MT" panose="020B0502020104020203" pitchFamily="34" charset="0"/>
              </a:rPr>
            </a:br>
            <a:r>
              <a:rPr lang="en-US" dirty="0">
                <a:latin typeface="Gill Sans MT" panose="020B0502020104020203" pitchFamily="34" charset="0"/>
              </a:rPr>
              <a:t>Department of surgery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92CD732-42CB-4063-C10B-4E32D5178440}"/>
              </a:ext>
            </a:extLst>
          </p:cNvPr>
          <p:cNvCxnSpPr/>
          <p:nvPr/>
        </p:nvCxnSpPr>
        <p:spPr>
          <a:xfrm>
            <a:off x="62110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4FC229BC-576D-D588-3965-CCE71F8314D3}"/>
              </a:ext>
            </a:extLst>
          </p:cNvPr>
          <p:cNvSpPr/>
          <p:nvPr/>
        </p:nvSpPr>
        <p:spPr>
          <a:xfrm flipH="1">
            <a:off x="540591" y="25879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0F8DAB8C-44C3-C4F4-865D-28942F06B1B3}"/>
              </a:ext>
            </a:extLst>
          </p:cNvPr>
          <p:cNvSpPr/>
          <p:nvPr/>
        </p:nvSpPr>
        <p:spPr>
          <a:xfrm flipH="1">
            <a:off x="540591" y="4117325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9DA7E156-C347-5334-EE3F-A505A2CAFF63}"/>
              </a:ext>
            </a:extLst>
          </p:cNvPr>
          <p:cNvSpPr/>
          <p:nvPr/>
        </p:nvSpPr>
        <p:spPr>
          <a:xfrm flipH="1">
            <a:off x="540591" y="4889031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719AE2E7-1084-C3AB-991F-3903966A1684}"/>
              </a:ext>
            </a:extLst>
          </p:cNvPr>
          <p:cNvCxnSpPr>
            <a:cxnSpLocks/>
          </p:cNvCxnSpPr>
          <p:nvPr/>
        </p:nvCxnSpPr>
        <p:spPr>
          <a:xfrm>
            <a:off x="621102" y="0"/>
            <a:ext cx="0" cy="4025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FFA5429-F953-0EEB-3F99-566F06DCD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269" y="3181330"/>
            <a:ext cx="5200650" cy="34861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9ACB2C15-D7AD-9FA0-0F1B-F24F13EF7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9466" y="2826868"/>
            <a:ext cx="5495925" cy="4124325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xmlns="" id="{49EA7944-E1D9-1D90-F5AB-E7CAA60251B1}"/>
              </a:ext>
            </a:extLst>
          </p:cNvPr>
          <p:cNvSpPr/>
          <p:nvPr/>
        </p:nvSpPr>
        <p:spPr>
          <a:xfrm flipH="1">
            <a:off x="540591" y="6271413"/>
            <a:ext cx="161022" cy="16102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594D4A-FB9B-2FB4-6D7B-20BE8DB21DF9}"/>
              </a:ext>
            </a:extLst>
          </p:cNvPr>
          <p:cNvSpPr txBox="1"/>
          <p:nvPr/>
        </p:nvSpPr>
        <p:spPr>
          <a:xfrm>
            <a:off x="4726582" y="1515523"/>
            <a:ext cx="4113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Gill Sans MT" panose="020B0502020104020203" pitchFamily="34" charset="0"/>
              </a:rPr>
              <a:t>The End of</a:t>
            </a:r>
          </a:p>
        </p:txBody>
      </p:sp>
    </p:spTree>
    <p:extLst>
      <p:ext uri="{BB962C8B-B14F-4D97-AF65-F5344CB8AC3E}">
        <p14:creationId xmlns:p14="http://schemas.microsoft.com/office/powerpoint/2010/main" val="29440417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492</TotalTime>
  <Words>1915</Words>
  <Application>Microsoft Office PowerPoint</Application>
  <PresentationFormat>Widescreen</PresentationFormat>
  <Paragraphs>868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Aharoni</vt:lpstr>
      <vt:lpstr>Wingdings</vt:lpstr>
      <vt:lpstr>Arial</vt:lpstr>
      <vt:lpstr>Aptos</vt:lpstr>
      <vt:lpstr>Felix Titling</vt:lpstr>
      <vt:lpstr>Goudy Old Style</vt:lpstr>
      <vt:lpstr>Gill Sans MT</vt:lpstr>
      <vt:lpstr>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mahdi poursalehi</dc:creator>
  <cp:lastModifiedBy>internet1</cp:lastModifiedBy>
  <cp:revision>89</cp:revision>
  <dcterms:created xsi:type="dcterms:W3CDTF">2026-08-10T13:57:49Z</dcterms:created>
  <dcterms:modified xsi:type="dcterms:W3CDTF">2026-11-02T05:40:56Z</dcterms:modified>
</cp:coreProperties>
</file>